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356" r:id="rId3"/>
    <p:sldId id="359" r:id="rId4"/>
    <p:sldId id="358" r:id="rId5"/>
    <p:sldId id="357" r:id="rId6"/>
    <p:sldId id="289" r:id="rId7"/>
    <p:sldId id="328" r:id="rId8"/>
    <p:sldId id="340" r:id="rId9"/>
    <p:sldId id="312" r:id="rId10"/>
    <p:sldId id="329" r:id="rId11"/>
    <p:sldId id="291" r:id="rId12"/>
    <p:sldId id="330" r:id="rId13"/>
    <p:sldId id="331" r:id="rId14"/>
    <p:sldId id="332" r:id="rId15"/>
    <p:sldId id="333" r:id="rId16"/>
    <p:sldId id="334" r:id="rId17"/>
    <p:sldId id="351" r:id="rId18"/>
    <p:sldId id="354" r:id="rId19"/>
    <p:sldId id="286" r:id="rId20"/>
    <p:sldId id="317" r:id="rId21"/>
    <p:sldId id="267" r:id="rId22"/>
    <p:sldId id="313" r:id="rId23"/>
    <p:sldId id="314" r:id="rId24"/>
    <p:sldId id="352" r:id="rId25"/>
    <p:sldId id="316" r:id="rId26"/>
    <p:sldId id="318" r:id="rId27"/>
    <p:sldId id="362" r:id="rId28"/>
    <p:sldId id="319" r:id="rId29"/>
    <p:sldId id="320" r:id="rId30"/>
    <p:sldId id="366" r:id="rId31"/>
    <p:sldId id="321" r:id="rId32"/>
    <p:sldId id="367" r:id="rId33"/>
    <p:sldId id="353" r:id="rId34"/>
    <p:sldId id="273" r:id="rId35"/>
    <p:sldId id="292" r:id="rId36"/>
    <p:sldId id="293" r:id="rId37"/>
    <p:sldId id="294" r:id="rId38"/>
    <p:sldId id="342" r:id="rId39"/>
    <p:sldId id="274" r:id="rId40"/>
    <p:sldId id="322" r:id="rId41"/>
    <p:sldId id="323" r:id="rId42"/>
    <p:sldId id="344" r:id="rId43"/>
    <p:sldId id="345" r:id="rId44"/>
    <p:sldId id="346" r:id="rId45"/>
    <p:sldId id="350" r:id="rId46"/>
    <p:sldId id="275" r:id="rId47"/>
    <p:sldId id="295" r:id="rId48"/>
    <p:sldId id="277" r:id="rId49"/>
    <p:sldId id="361" r:id="rId50"/>
    <p:sldId id="271" r:id="rId51"/>
    <p:sldId id="298" r:id="rId52"/>
    <p:sldId id="300" r:id="rId53"/>
    <p:sldId id="301" r:id="rId54"/>
    <p:sldId id="365" r:id="rId55"/>
    <p:sldId id="364" r:id="rId56"/>
    <p:sldId id="302" r:id="rId57"/>
    <p:sldId id="279" r:id="rId58"/>
    <p:sldId id="282" r:id="rId59"/>
    <p:sldId id="347" r:id="rId60"/>
    <p:sldId id="349" r:id="rId61"/>
    <p:sldId id="284" r:id="rId62"/>
    <p:sldId id="360" r:id="rId63"/>
    <p:sldId id="309" r:id="rId64"/>
    <p:sldId id="310" r:id="rId65"/>
    <p:sldId id="311" r:id="rId66"/>
    <p:sldId id="305" r:id="rId67"/>
    <p:sldId id="306" r:id="rId68"/>
    <p:sldId id="307" r:id="rId69"/>
    <p:sldId id="308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794" autoAdjust="0"/>
    <p:restoredTop sz="97070" autoAdjust="0"/>
  </p:normalViewPr>
  <p:slideViewPr>
    <p:cSldViewPr snapToGrid="0" snapToObjects="1">
      <p:cViewPr varScale="1">
        <p:scale>
          <a:sx n="71" d="100"/>
          <a:sy n="71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L:\My%20Disc%20(E)%20Drive%20on%20old%20sys\D%20M\Deptl%20info\HOD\Dept%20review%2013\Sponsored%20prof%20recd%20by%20BT%20past%205Year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L:\My%20Disc%20(E)%20Drive%20on%20old%20sys\D%20M\Deptl%20info\HOD\Dept%20review%2013\Consultancy%20pro%20recd%20by%20BT%20past%205Years.xlsx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dmin\dept\peer_review_matl_2013\facutly_numb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runa:Desktop:Departmental%20peer%20review:Details%20collected%20:Histogram_P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runa:Desktop:Departmental%20peer%20review:Details%20collected%20:Histogram_U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dmin\dept\peer_review_matl_2013\facutly_number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L:\My%20Disc%20(E)%20Drive%20on%20old%20sys\D%20M\Deptl%20info\HOD\Dept%20review%2013\list%20of%20phd%20graduated%20as%20on%201%20june%20201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L:\My%20Disc%20(E)%20Drive%20on%20old%20sys\D%20M\Deptl%20info\HOD\Dept%20review%2013\Phd%20recruite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L:\My%20Disc%20(E)%20Drive%20on%20old%20sys\D%20M\Deptl%20info\HOD\Dept%20review%2013\Phd%20recruite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L:\My%20Disc%20(E)%20Drive%20on%20old%20sys\D%20M\Deptl%20info\HOD\Dept%20review%2013\Phd%20recruited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No of faculty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Sheet1!$A$2:$A$6</c:f>
              <c:strCache>
                <c:ptCount val="5"/>
                <c:pt idx="0">
                  <c:v>2008 - 09</c:v>
                </c:pt>
                <c:pt idx="1">
                  <c:v>2009 - 10</c:v>
                </c:pt>
                <c:pt idx="2">
                  <c:v>2010 - 11</c:v>
                </c:pt>
                <c:pt idx="3">
                  <c:v>2011 - 12</c:v>
                </c:pt>
                <c:pt idx="4">
                  <c:v>2012 - 13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23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No. of women faculty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Sheet1!$A$2:$A$6</c:f>
              <c:strCache>
                <c:ptCount val="5"/>
                <c:pt idx="0">
                  <c:v>2008 - 09</c:v>
                </c:pt>
                <c:pt idx="1">
                  <c:v>2009 - 10</c:v>
                </c:pt>
                <c:pt idx="2">
                  <c:v>2010 - 11</c:v>
                </c:pt>
                <c:pt idx="3">
                  <c:v>2011 - 12</c:v>
                </c:pt>
                <c:pt idx="4">
                  <c:v>2012 - 13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axId val="65645184"/>
        <c:axId val="65790336"/>
      </c:barChart>
      <c:catAx>
        <c:axId val="6564518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5790336"/>
        <c:crosses val="autoZero"/>
        <c:auto val="1"/>
        <c:lblAlgn val="ctr"/>
        <c:lblOffset val="100"/>
      </c:catAx>
      <c:valAx>
        <c:axId val="65790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5645184"/>
        <c:crosses val="autoZero"/>
        <c:crossBetween val="between"/>
      </c:valAx>
      <c:spPr>
        <a:noFill/>
        <a:ln>
          <a:solidFill>
            <a:schemeClr val="tx1"/>
          </a:solidFill>
          <a:prstDash val="solid"/>
        </a:ln>
      </c:spPr>
    </c:plotArea>
    <c:legend>
      <c:legendPos val="t"/>
      <c:layout/>
      <c:spPr>
        <a:noFill/>
      </c:spPr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600" b="1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Sheet1!$B$7:$B$12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&gt;5</c:v>
                </c:pt>
              </c:strCache>
            </c:strRef>
          </c:cat>
          <c:val>
            <c:numRef>
              <c:f>Sheet1!$C$7:$C$12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axId val="66972288"/>
        <c:axId val="66855680"/>
      </c:barChart>
      <c:catAx>
        <c:axId val="66972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IN" sz="1200" b="0"/>
                  <a:t>Number of publications</a:t>
                </a:r>
              </a:p>
            </c:rich>
          </c:tx>
          <c:layout/>
        </c:title>
        <c:majorTickMark val="none"/>
        <c:tickLblPos val="nextTo"/>
        <c:crossAx val="66855680"/>
        <c:crosses val="autoZero"/>
        <c:auto val="1"/>
        <c:lblAlgn val="ctr"/>
        <c:lblOffset val="100"/>
      </c:catAx>
      <c:valAx>
        <c:axId val="6685568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IN" sz="1200" b="0"/>
                  <a:t>Number of faculty members</a:t>
                </a:r>
              </a:p>
            </c:rich>
          </c:tx>
          <c:layout>
            <c:manualLayout>
              <c:xMode val="edge"/>
              <c:yMode val="edge"/>
              <c:x val="1.9994934202002945E-2"/>
              <c:y val="0.19734990484885079"/>
            </c:manualLayout>
          </c:layout>
        </c:title>
        <c:numFmt formatCode="General" sourceLinked="1"/>
        <c:tickLblPos val="nextTo"/>
        <c:crossAx val="66972288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>
        <c:manualLayout>
          <c:layoutTarget val="inner"/>
          <c:xMode val="edge"/>
          <c:yMode val="edge"/>
          <c:x val="0.11543285214348206"/>
          <c:y val="6.528944298629337E-2"/>
          <c:w val="0.85678937007874145"/>
          <c:h val="0.79822506561679785"/>
        </c:manualLayout>
      </c:layout>
      <c:barChart>
        <c:barDir val="col"/>
        <c:grouping val="clustered"/>
        <c:ser>
          <c:idx val="0"/>
          <c:order val="0"/>
          <c:cat>
            <c:strRef>
              <c:f>Sheet2!$H$8:$H$11</c:f>
              <c:strCache>
                <c:ptCount val="4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</c:strCache>
            </c:strRef>
          </c:cat>
          <c:val>
            <c:numRef>
              <c:f>Sheet2!$I$8:$I$11</c:f>
              <c:numCache>
                <c:formatCode>General</c:formatCode>
                <c:ptCount val="4"/>
                <c:pt idx="0">
                  <c:v>1219.5</c:v>
                </c:pt>
                <c:pt idx="1">
                  <c:v>725.8</c:v>
                </c:pt>
                <c:pt idx="2">
                  <c:v>844</c:v>
                </c:pt>
                <c:pt idx="3">
                  <c:v>1247</c:v>
                </c:pt>
              </c:numCache>
            </c:numRef>
          </c:val>
        </c:ser>
        <c:axId val="66878080"/>
        <c:axId val="66892160"/>
      </c:barChart>
      <c:catAx>
        <c:axId val="66878080"/>
        <c:scaling>
          <c:orientation val="minMax"/>
        </c:scaling>
        <c:axPos val="b"/>
        <c:tickLblPos val="nextTo"/>
        <c:crossAx val="66892160"/>
        <c:crosses val="autoZero"/>
        <c:auto val="1"/>
        <c:lblAlgn val="ctr"/>
        <c:lblOffset val="100"/>
      </c:catAx>
      <c:valAx>
        <c:axId val="668921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IN" b="0"/>
                  <a:t>Rs</a:t>
                </a:r>
                <a:r>
                  <a:rPr lang="en-IN" b="0" baseline="0"/>
                  <a:t> Lakhs</a:t>
                </a:r>
                <a:endParaRPr lang="en-IN" b="0"/>
              </a:p>
            </c:rich>
          </c:tx>
          <c:layout/>
        </c:title>
        <c:numFmt formatCode="General" sourceLinked="1"/>
        <c:tickLblPos val="nextTo"/>
        <c:crossAx val="66878080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Sheet2!$F$13:$F$16</c:f>
              <c:strCache>
                <c:ptCount val="4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2011-2012</c:v>
                </c:pt>
              </c:strCache>
            </c:strRef>
          </c:cat>
          <c:val>
            <c:numRef>
              <c:f>Sheet2!$G$13:$G$16</c:f>
              <c:numCache>
                <c:formatCode>General</c:formatCode>
                <c:ptCount val="4"/>
                <c:pt idx="0">
                  <c:v>44.47</c:v>
                </c:pt>
                <c:pt idx="1">
                  <c:v>12.2</c:v>
                </c:pt>
                <c:pt idx="2">
                  <c:v>62.5</c:v>
                </c:pt>
                <c:pt idx="3">
                  <c:v>33.270000000000003</c:v>
                </c:pt>
              </c:numCache>
            </c:numRef>
          </c:val>
        </c:ser>
        <c:axId val="66903424"/>
        <c:axId val="66909312"/>
      </c:barChart>
      <c:catAx>
        <c:axId val="66903424"/>
        <c:scaling>
          <c:orientation val="minMax"/>
        </c:scaling>
        <c:axPos val="b"/>
        <c:numFmt formatCode="General" sourceLinked="1"/>
        <c:tickLblPos val="nextTo"/>
        <c:crossAx val="66909312"/>
        <c:crosses val="autoZero"/>
        <c:auto val="1"/>
        <c:lblAlgn val="ctr"/>
        <c:lblOffset val="100"/>
      </c:catAx>
      <c:valAx>
        <c:axId val="669093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IN" b="0"/>
                  <a:t>Rs Lakhs</a:t>
                </a:r>
              </a:p>
            </c:rich>
          </c:tx>
          <c:layout/>
        </c:title>
        <c:numFmt formatCode="General" sourceLinked="1"/>
        <c:tickLblPos val="nextTo"/>
        <c:crossAx val="66903424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col"/>
        <c:grouping val="clustered"/>
        <c:ser>
          <c:idx val="0"/>
          <c:order val="0"/>
          <c:tx>
            <c:strRef>
              <c:f>Sheet1!$K$1</c:f>
              <c:strCache>
                <c:ptCount val="1"/>
                <c:pt idx="0">
                  <c:v>No of consultancy projects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Sheet1!$J$2:$J$6</c:f>
              <c:strCache>
                <c:ptCount val="5"/>
                <c:pt idx="0">
                  <c:v>2008 - 09</c:v>
                </c:pt>
                <c:pt idx="1">
                  <c:v>2009 - 10</c:v>
                </c:pt>
                <c:pt idx="2">
                  <c:v>2010 - 11</c:v>
                </c:pt>
                <c:pt idx="3">
                  <c:v>2011 - 12</c:v>
                </c:pt>
                <c:pt idx="4">
                  <c:v>2012 - 13</c:v>
                </c:pt>
              </c:strCache>
            </c:strRef>
          </c:cat>
          <c:val>
            <c:numRef>
              <c:f>Sheet1!$K$2:$K$6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Sheet1!$L$1</c:f>
              <c:strCache>
                <c:ptCount val="1"/>
                <c:pt idx="0">
                  <c:v>No of faculty involved</c:v>
                </c:pt>
              </c:strCache>
            </c:strRef>
          </c:tx>
          <c:cat>
            <c:strRef>
              <c:f>Sheet1!$J$2:$J$6</c:f>
              <c:strCache>
                <c:ptCount val="5"/>
                <c:pt idx="0">
                  <c:v>2008 - 09</c:v>
                </c:pt>
                <c:pt idx="1">
                  <c:v>2009 - 10</c:v>
                </c:pt>
                <c:pt idx="2">
                  <c:v>2010 - 11</c:v>
                </c:pt>
                <c:pt idx="3">
                  <c:v>2011 - 12</c:v>
                </c:pt>
                <c:pt idx="4">
                  <c:v>2012 - 13</c:v>
                </c:pt>
              </c:strCache>
            </c:strRef>
          </c:cat>
          <c:val>
            <c:numRef>
              <c:f>Sheet1!$L$2:$L$6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axId val="67078784"/>
        <c:axId val="67101056"/>
      </c:barChart>
      <c:catAx>
        <c:axId val="6707878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600" b="1" i="0" baseline="0"/>
            </a:pPr>
            <a:endParaRPr lang="en-US"/>
          </a:p>
        </c:txPr>
        <c:crossAx val="67101056"/>
        <c:crosses val="autoZero"/>
        <c:auto val="1"/>
        <c:lblAlgn val="ctr"/>
        <c:lblOffset val="100"/>
      </c:catAx>
      <c:valAx>
        <c:axId val="671010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6707878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t"/>
      <c:layout/>
      <c:txPr>
        <a:bodyPr/>
        <a:lstStyle/>
        <a:p>
          <a:pPr>
            <a:defRPr lang="en-US" sz="1600" baseline="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col"/>
        <c:grouping val="clustered"/>
        <c:ser>
          <c:idx val="0"/>
          <c:order val="0"/>
          <c:cat>
            <c:strRef>
              <c:f>Sheet1!$D$3:$D$10</c:f>
              <c:strCache>
                <c:ptCount val="5"/>
                <c:pt idx="0">
                  <c:v>1-10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400-500</c:v>
                </c:pt>
              </c:strCache>
            </c:strRef>
          </c:cat>
          <c:val>
            <c:numRef>
              <c:f>Sheet1!$C$3:$C$11</c:f>
              <c:numCache>
                <c:formatCode>General</c:formatCode>
                <c:ptCount val="9"/>
                <c:pt idx="0">
                  <c:v>12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axId val="65839104"/>
        <c:axId val="65840640"/>
      </c:barChart>
      <c:catAx>
        <c:axId val="6583910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65840640"/>
        <c:crosses val="autoZero"/>
        <c:auto val="1"/>
        <c:lblAlgn val="ctr"/>
        <c:lblOffset val="100"/>
      </c:catAx>
      <c:valAx>
        <c:axId val="65840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65839104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col"/>
        <c:grouping val="clustered"/>
        <c:ser>
          <c:idx val="0"/>
          <c:order val="0"/>
          <c:cat>
            <c:strRef>
              <c:f>Sheet1!$D$3:$D$11</c:f>
              <c:strCache>
                <c:ptCount val="7"/>
                <c:pt idx="0">
                  <c:v>1-10</c:v>
                </c:pt>
                <c:pt idx="1">
                  <c:v>11-20</c:v>
                </c:pt>
                <c:pt idx="2">
                  <c:v>21-30</c:v>
                </c:pt>
                <c:pt idx="3">
                  <c:v>41-50</c:v>
                </c:pt>
                <c:pt idx="4">
                  <c:v>51-60</c:v>
                </c:pt>
                <c:pt idx="5">
                  <c:v>61-70</c:v>
                </c:pt>
                <c:pt idx="6">
                  <c:v>700-800</c:v>
                </c:pt>
              </c:strCache>
            </c:strRef>
          </c:cat>
          <c:val>
            <c:numRef>
              <c:f>Sheet1!$C$3:$C$11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17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</c:ser>
        <c:axId val="65855872"/>
        <c:axId val="65857408"/>
      </c:barChart>
      <c:catAx>
        <c:axId val="658558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65857408"/>
        <c:crosses val="autoZero"/>
        <c:auto val="1"/>
        <c:lblAlgn val="ctr"/>
        <c:lblOffset val="100"/>
      </c:catAx>
      <c:valAx>
        <c:axId val="658574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65855872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 sz="2000" b="0"/>
            </a:pPr>
            <a:r>
              <a:rPr lang="en-US" sz="2000" b="0" dirty="0" smtClean="0"/>
              <a:t>%faculty members </a:t>
            </a:r>
            <a:r>
              <a:rPr lang="en-US" sz="2000" b="0" dirty="0"/>
              <a:t>within 2 </a:t>
            </a:r>
            <a:r>
              <a:rPr lang="en-US" sz="2000" b="0" dirty="0" smtClean="0">
                <a:sym typeface="Symbol"/>
              </a:rPr>
              <a:t></a:t>
            </a:r>
            <a:r>
              <a:rPr lang="en-US" sz="2000" b="0" dirty="0" smtClean="0"/>
              <a:t> </a:t>
            </a:r>
            <a:r>
              <a:rPr lang="en-US" sz="2000" b="0" dirty="0"/>
              <a:t>of the Institute </a:t>
            </a:r>
            <a:r>
              <a:rPr lang="en-US" sz="2000" b="0" dirty="0" smtClean="0"/>
              <a:t>mean of course feed back</a:t>
            </a:r>
            <a:endParaRPr lang="en-US" sz="2000" b="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Sheet1!$G$1</c:f>
              <c:strCache>
                <c:ptCount val="1"/>
                <c:pt idx="0">
                  <c:v>% within 2 s  of Institute mean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Sheet1!$F$2:$F$6</c:f>
              <c:strCache>
                <c:ptCount val="5"/>
                <c:pt idx="0">
                  <c:v>Jul-Nov 2011</c:v>
                </c:pt>
                <c:pt idx="1">
                  <c:v>Jan-May 2012</c:v>
                </c:pt>
                <c:pt idx="2">
                  <c:v>Jul-Nov 2012</c:v>
                </c:pt>
                <c:pt idx="3">
                  <c:v>Jan-May 2013</c:v>
                </c:pt>
                <c:pt idx="4">
                  <c:v>4-sem average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100</c:v>
                </c:pt>
                <c:pt idx="1">
                  <c:v>96</c:v>
                </c:pt>
                <c:pt idx="2">
                  <c:v>84</c:v>
                </c:pt>
                <c:pt idx="3">
                  <c:v>96</c:v>
                </c:pt>
                <c:pt idx="4">
                  <c:v>93</c:v>
                </c:pt>
              </c:numCache>
            </c:numRef>
          </c:val>
        </c:ser>
        <c:axId val="66544768"/>
        <c:axId val="66546304"/>
      </c:barChart>
      <c:catAx>
        <c:axId val="6654476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600" b="1" i="0" baseline="0"/>
            </a:pPr>
            <a:endParaRPr lang="en-US"/>
          </a:p>
        </c:txPr>
        <c:crossAx val="66546304"/>
        <c:crosses val="autoZero"/>
        <c:auto val="1"/>
        <c:lblAlgn val="ctr"/>
        <c:lblOffset val="100"/>
      </c:catAx>
      <c:valAx>
        <c:axId val="66546304"/>
        <c:scaling>
          <c:orientation val="minMax"/>
          <c:max val="100"/>
          <c:min val="7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 sz="1600" b="1" i="0" baseline="0"/>
            </a:pPr>
            <a:endParaRPr lang="en-US"/>
          </a:p>
        </c:txPr>
        <c:crossAx val="66544768"/>
        <c:crosses val="autoZero"/>
        <c:crossBetween val="between"/>
        <c:majorUnit val="5"/>
      </c:valAx>
      <c:spPr>
        <a:ln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b="0"/>
            </a:pPr>
            <a:r>
              <a:rPr lang="en-IN" b="0"/>
              <a:t>PhD graduated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v>Boys</c:v>
          </c:tx>
          <c:cat>
            <c:numRef>
              <c:f>Sheet1!$G$11:$G$15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Sheet1!$H$11:$H$15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v>Girls</c:v>
          </c:tx>
          <c:cat>
            <c:numRef>
              <c:f>Sheet1!$G$11:$G$15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Sheet1!$I$11:$I$15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</c:ser>
        <c:gapWidth val="55"/>
        <c:overlap val="100"/>
        <c:axId val="66574208"/>
        <c:axId val="66575744"/>
      </c:barChart>
      <c:catAx>
        <c:axId val="66574208"/>
        <c:scaling>
          <c:orientation val="minMax"/>
        </c:scaling>
        <c:axPos val="b"/>
        <c:numFmt formatCode="General" sourceLinked="1"/>
        <c:majorTickMark val="none"/>
        <c:tickLblPos val="nextTo"/>
        <c:crossAx val="66575744"/>
        <c:crosses val="autoZero"/>
        <c:auto val="1"/>
        <c:lblAlgn val="ctr"/>
        <c:lblOffset val="100"/>
      </c:catAx>
      <c:valAx>
        <c:axId val="665757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65742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b="0"/>
            </a:pPr>
            <a:r>
              <a:rPr lang="en-IN" b="0"/>
              <a:t>PhD recruitment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v>Boys</c:v>
          </c:tx>
          <c:cat>
            <c:numRef>
              <c:f>Sheet1!$D$7:$D$11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Sheet1!$E$7:$E$11</c:f>
              <c:numCache>
                <c:formatCode>General</c:formatCode>
                <c:ptCount val="5"/>
                <c:pt idx="0">
                  <c:v>17</c:v>
                </c:pt>
                <c:pt idx="1">
                  <c:v>18</c:v>
                </c:pt>
                <c:pt idx="2">
                  <c:v>9</c:v>
                </c:pt>
                <c:pt idx="3">
                  <c:v>14</c:v>
                </c:pt>
                <c:pt idx="4">
                  <c:v>19</c:v>
                </c:pt>
              </c:numCache>
            </c:numRef>
          </c:val>
        </c:ser>
        <c:ser>
          <c:idx val="1"/>
          <c:order val="1"/>
          <c:tx>
            <c:v>Girls</c:v>
          </c:tx>
          <c:cat>
            <c:numRef>
              <c:f>Sheet1!$D$7:$D$11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Sheet1!$F$7:$F$11</c:f>
              <c:numCache>
                <c:formatCode>General</c:formatCode>
                <c:ptCount val="5"/>
                <c:pt idx="0">
                  <c:v>9</c:v>
                </c:pt>
                <c:pt idx="1">
                  <c:v>14</c:v>
                </c:pt>
                <c:pt idx="2">
                  <c:v>10</c:v>
                </c:pt>
                <c:pt idx="3">
                  <c:v>9</c:v>
                </c:pt>
                <c:pt idx="4">
                  <c:v>21</c:v>
                </c:pt>
              </c:numCache>
            </c:numRef>
          </c:val>
        </c:ser>
        <c:gapWidth val="55"/>
        <c:overlap val="100"/>
        <c:axId val="66228224"/>
        <c:axId val="66229760"/>
      </c:barChart>
      <c:catAx>
        <c:axId val="66228224"/>
        <c:scaling>
          <c:orientation val="minMax"/>
        </c:scaling>
        <c:axPos val="b"/>
        <c:numFmt formatCode="General" sourceLinked="1"/>
        <c:majorTickMark val="none"/>
        <c:tickLblPos val="nextTo"/>
        <c:crossAx val="66229760"/>
        <c:crosses val="autoZero"/>
        <c:auto val="1"/>
        <c:lblAlgn val="ctr"/>
        <c:lblOffset val="100"/>
      </c:catAx>
      <c:valAx>
        <c:axId val="662297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62282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b="0"/>
            </a:pPr>
            <a:r>
              <a:rPr lang="en-IN" b="0"/>
              <a:t>Intake of PhD  students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cat>
            <c:numRef>
              <c:f>Sheet1!$D$22:$D$27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Sheet1!$E$22:$E$27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cat>
            <c:numRef>
              <c:f>Sheet1!$D$22:$D$27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Sheet1!$F$22:$F$27</c:f>
              <c:numCache>
                <c:formatCode>General</c:formatCode>
                <c:ptCount val="6"/>
              </c:numCache>
            </c:numRef>
          </c:val>
        </c:ser>
        <c:gapWidth val="55"/>
        <c:overlap val="100"/>
        <c:axId val="66914560"/>
        <c:axId val="66920448"/>
      </c:barChart>
      <c:catAx>
        <c:axId val="66914560"/>
        <c:scaling>
          <c:orientation val="minMax"/>
        </c:scaling>
        <c:axPos val="b"/>
        <c:numFmt formatCode="General" sourceLinked="1"/>
        <c:majorTickMark val="none"/>
        <c:tickLblPos val="nextTo"/>
        <c:crossAx val="66920448"/>
        <c:crosses val="autoZero"/>
        <c:auto val="1"/>
        <c:lblAlgn val="ctr"/>
        <c:lblOffset val="100"/>
      </c:catAx>
      <c:valAx>
        <c:axId val="669204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6914560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b="0"/>
            </a:pPr>
            <a:r>
              <a:rPr lang="en-IN" b="0"/>
              <a:t>Intake of MTech clinical engineering students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cat>
            <c:numRef>
              <c:f>Sheet1!$D$7:$D$12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Sheet1!$E$7:$E$12</c:f>
              <c:numCache>
                <c:formatCode>General</c:formatCode>
                <c:ptCount val="6"/>
                <c:pt idx="0">
                  <c:v>6</c:v>
                </c:pt>
                <c:pt idx="1">
                  <c:v>12</c:v>
                </c:pt>
                <c:pt idx="2">
                  <c:v>8</c:v>
                </c:pt>
                <c:pt idx="3">
                  <c:v>12</c:v>
                </c:pt>
                <c:pt idx="4">
                  <c:v>12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cat>
            <c:numRef>
              <c:f>Sheet1!$D$7:$D$12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Sheet1!$F$7:$F$12</c:f>
              <c:numCache>
                <c:formatCode>General</c:formatCode>
                <c:ptCount val="6"/>
              </c:numCache>
            </c:numRef>
          </c:val>
        </c:ser>
        <c:gapWidth val="55"/>
        <c:overlap val="100"/>
        <c:axId val="66940928"/>
        <c:axId val="66942464"/>
      </c:barChart>
      <c:catAx>
        <c:axId val="66940928"/>
        <c:scaling>
          <c:orientation val="minMax"/>
        </c:scaling>
        <c:axPos val="b"/>
        <c:numFmt formatCode="General" sourceLinked="1"/>
        <c:majorTickMark val="none"/>
        <c:tickLblPos val="nextTo"/>
        <c:crossAx val="66942464"/>
        <c:crosses val="autoZero"/>
        <c:auto val="1"/>
        <c:lblAlgn val="ctr"/>
        <c:lblOffset val="100"/>
      </c:catAx>
      <c:valAx>
        <c:axId val="669424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6940928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Sheet1!$D$3</c:f>
              <c:strCache>
                <c:ptCount val="1"/>
                <c:pt idx="0">
                  <c:v>No.of publications</c:v>
                </c:pt>
              </c:strCache>
            </c:strRef>
          </c:tx>
          <c:cat>
            <c:strRef>
              <c:f>Sheet1!$C$4:$C$8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62</c:v>
                </c:pt>
                <c:pt idx="1">
                  <c:v>65</c:v>
                </c:pt>
                <c:pt idx="2">
                  <c:v>54</c:v>
                </c:pt>
                <c:pt idx="3">
                  <c:v>82</c:v>
                </c:pt>
                <c:pt idx="4">
                  <c:v>100</c:v>
                </c:pt>
              </c:numCache>
            </c:numRef>
          </c:val>
        </c:ser>
        <c:axId val="34409856"/>
        <c:axId val="85762048"/>
      </c:barChart>
      <c:catAx>
        <c:axId val="344098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5762048"/>
        <c:crosses val="autoZero"/>
        <c:auto val="1"/>
        <c:lblAlgn val="ctr"/>
        <c:lblOffset val="100"/>
      </c:catAx>
      <c:valAx>
        <c:axId val="8576204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4409856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AD4E4-0A23-4376-8E92-37CAD12E09F2}" type="datetimeFigureOut">
              <a:rPr lang="en-US" smtClean="0"/>
              <a:pPr/>
              <a:t>10/17/2013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0AF59-0C91-4F9A-935F-FFDFDFBB858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F979-7D6C-4AA5-B792-F1E35EA0B9DC}" type="datetime1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51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9F3-3BEF-42F7-85F3-951F13D05113}" type="datetime1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530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7D8C-EF18-45E7-B31F-01409136839F}" type="datetime1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4C56-A783-4A6A-8F35-F04E2025FF1A}" type="datetime1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150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7B39-3B0B-4813-B001-F2CC261C1C65}" type="datetime1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687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D33D-398E-458F-8CD2-786EC787CD75}" type="datetime1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939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152A-CF14-428A-8B65-A54B15B1F74A}" type="datetime1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18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A1CB-2198-458B-9FED-FC4F3FB50E99}" type="datetime1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537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118-BF6A-4328-8F93-75A5AC985558}" type="datetime1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29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26B0-88CF-4328-8EE4-0820C8137C34}" type="datetime1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39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18A6-868A-41E1-80B6-26EC96F7C71B}" type="datetime1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861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B484-3C1A-48BC-91F4-FBEFFB567E30}" type="datetime1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FB20F-556C-6E48-B6EF-4A93ED844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178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intelugu.blogspot.in/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636153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Department of Biotechnology, </a:t>
            </a:r>
            <a:br>
              <a:rPr lang="en-US" dirty="0" smtClean="0"/>
            </a:br>
            <a:r>
              <a:rPr lang="en-US" dirty="0" smtClean="0"/>
              <a:t>IIT </a:t>
            </a:r>
            <a:r>
              <a:rPr lang="en-US" dirty="0" smtClean="0"/>
              <a:t>Madras</a:t>
            </a:r>
            <a:br>
              <a:rPr lang="en-US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Bhupat</a:t>
            </a:r>
            <a:r>
              <a:rPr lang="en-US" i="1" dirty="0" smtClean="0"/>
              <a:t> &amp; </a:t>
            </a:r>
            <a:r>
              <a:rPr lang="en-US" i="1" dirty="0" err="1" smtClean="0"/>
              <a:t>Jyoti</a:t>
            </a:r>
            <a:r>
              <a:rPr lang="en-US" i="1" dirty="0" smtClean="0"/>
              <a:t> Mehta School of </a:t>
            </a:r>
            <a:r>
              <a:rPr lang="en-US" i="1" dirty="0" err="1" smtClean="0"/>
              <a:t>BioSciences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" y="156556"/>
            <a:ext cx="1095655" cy="109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 descr="D:\IITM\BT\Brochure\res\Images\DSC014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400" y="0"/>
            <a:ext cx="3149600" cy="27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76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0338369"/>
              </p:ext>
            </p:extLst>
          </p:nvPr>
        </p:nvGraphicFramePr>
        <p:xfrm>
          <a:off x="1934814" y="1214444"/>
          <a:ext cx="50165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26937533"/>
              </p:ext>
            </p:extLst>
          </p:nvPr>
        </p:nvGraphicFramePr>
        <p:xfrm>
          <a:off x="1863900" y="3894925"/>
          <a:ext cx="50165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578725" y="4950787"/>
            <a:ext cx="196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courses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578725" y="2242463"/>
            <a:ext cx="196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courses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3366" y="2199513"/>
            <a:ext cx="544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PG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33366" y="4832955"/>
            <a:ext cx="581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UG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80542" y="6456008"/>
            <a:ext cx="292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students per class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799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504D"/>
                </a:solidFill>
              </a:rPr>
              <a:t>Class sizes for courses in 2012-13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26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7936331"/>
              </p:ext>
            </p:extLst>
          </p:nvPr>
        </p:nvGraphicFramePr>
        <p:xfrm>
          <a:off x="242454" y="285750"/>
          <a:ext cx="8659091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65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Teaching Lab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Name of lab</a:t>
            </a:r>
            <a:br>
              <a:rPr lang="en-US" sz="2000" b="1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Bioprocess lab</a:t>
            </a:r>
          </a:p>
          <a:p>
            <a:pPr marL="0" indent="0">
              <a:buNone/>
            </a:pPr>
            <a:r>
              <a:rPr lang="en-US" sz="2000" dirty="0" smtClean="0"/>
              <a:t>Biochemistry/molecular biology/Microbiology lab</a:t>
            </a:r>
          </a:p>
          <a:p>
            <a:endParaRPr lang="en-US" sz="2000" dirty="0"/>
          </a:p>
          <a:p>
            <a:r>
              <a:rPr lang="en-US" sz="2000" b="1" dirty="0" smtClean="0"/>
              <a:t>Name of lab course, BT/MT, approx. no. of students in course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err="1" smtClean="0"/>
              <a:t>Bioreaction</a:t>
            </a:r>
            <a:r>
              <a:rPr lang="en-US" sz="2000" dirty="0" smtClean="0"/>
              <a:t> Engineering,                       No of students: 70</a:t>
            </a:r>
          </a:p>
          <a:p>
            <a:pPr marL="457200" lvl="1" indent="0">
              <a:buNone/>
            </a:pPr>
            <a:r>
              <a:rPr lang="en-US" sz="2000" dirty="0" smtClean="0"/>
              <a:t>Downstream processing                                                    </a:t>
            </a:r>
            <a:r>
              <a:rPr lang="en-US" sz="2000" dirty="0"/>
              <a:t> </a:t>
            </a:r>
            <a:r>
              <a:rPr lang="en-US" sz="2000" dirty="0" smtClean="0"/>
              <a:t>70</a:t>
            </a:r>
          </a:p>
          <a:p>
            <a:pPr marL="457200" lvl="1" indent="0">
              <a:buNone/>
            </a:pPr>
            <a:r>
              <a:rPr lang="en-US" sz="2000" dirty="0" smtClean="0"/>
              <a:t>Biochemistry                                                                         70</a:t>
            </a:r>
          </a:p>
          <a:p>
            <a:pPr marL="457200" lvl="1" indent="0">
              <a:buNone/>
            </a:pPr>
            <a:r>
              <a:rPr lang="en-US" sz="2000" dirty="0" smtClean="0"/>
              <a:t>Molecular biology and Genetic engineering                  70</a:t>
            </a:r>
          </a:p>
          <a:p>
            <a:pPr marL="457200" lvl="1" indent="0">
              <a:buNone/>
            </a:pPr>
            <a:r>
              <a:rPr lang="en-US" sz="2000" dirty="0" smtClean="0"/>
              <a:t>Microbiology                                                                        70</a:t>
            </a:r>
          </a:p>
          <a:p>
            <a:pPr marL="457200" lvl="1" indent="0">
              <a:buNone/>
            </a:pPr>
            <a:r>
              <a:rPr lang="en-US" sz="2000" dirty="0" smtClean="0"/>
              <a:t>Microbiology and Biochemistry :                                     70</a:t>
            </a:r>
          </a:p>
          <a:p>
            <a:pPr>
              <a:buNone/>
            </a:pPr>
            <a:r>
              <a:rPr lang="en-US" sz="2000" dirty="0" smtClean="0"/>
              <a:t>         </a:t>
            </a:r>
            <a:r>
              <a:rPr lang="en-US" sz="2000" dirty="0" err="1" smtClean="0"/>
              <a:t>Bioinformtics</a:t>
            </a:r>
            <a:r>
              <a:rPr lang="en-US" sz="2000" dirty="0" smtClean="0"/>
              <a:t>						                       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56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482" y="0"/>
            <a:ext cx="7547317" cy="94384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200" dirty="0" smtClean="0"/>
              <a:t>Faculty Research Labs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0" y="-195667"/>
            <a:ext cx="8229600" cy="541250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Molecular Oncology</a:t>
            </a:r>
          </a:p>
          <a:p>
            <a:r>
              <a:rPr lang="en-US" sz="1800" dirty="0" smtClean="0"/>
              <a:t>Cancer biology</a:t>
            </a:r>
          </a:p>
          <a:p>
            <a:r>
              <a:rPr lang="en-US" sz="1800" dirty="0" smtClean="0"/>
              <a:t>Cardiovascular Genetics</a:t>
            </a:r>
          </a:p>
          <a:p>
            <a:r>
              <a:rPr lang="en-US" sz="1800" dirty="0" smtClean="0"/>
              <a:t>Signal transduction and Structural Biology</a:t>
            </a:r>
          </a:p>
          <a:p>
            <a:r>
              <a:rPr lang="en-US" sz="1800" dirty="0"/>
              <a:t>Stem </a:t>
            </a:r>
            <a:r>
              <a:rPr lang="en-US" sz="1800" dirty="0" smtClean="0"/>
              <a:t>Cell </a:t>
            </a:r>
            <a:r>
              <a:rPr lang="en-US" sz="1800" dirty="0"/>
              <a:t>Research</a:t>
            </a:r>
          </a:p>
          <a:p>
            <a:r>
              <a:rPr lang="en-US" sz="1800" dirty="0" smtClean="0"/>
              <a:t>Vascular Biology</a:t>
            </a:r>
          </a:p>
          <a:p>
            <a:r>
              <a:rPr lang="en-US" sz="1800" dirty="0" smtClean="0"/>
              <a:t>Molecular Virology</a:t>
            </a:r>
          </a:p>
          <a:p>
            <a:r>
              <a:rPr lang="en-US" sz="1800" dirty="0"/>
              <a:t>Electrophysiology</a:t>
            </a:r>
          </a:p>
          <a:p>
            <a:r>
              <a:rPr lang="en-US" sz="1800" dirty="0" smtClean="0"/>
              <a:t>Plant Genetics </a:t>
            </a:r>
            <a:endParaRPr lang="en-US" sz="1800" dirty="0"/>
          </a:p>
          <a:p>
            <a:r>
              <a:rPr lang="en-US" sz="1800" dirty="0"/>
              <a:t>Bio-organic and </a:t>
            </a:r>
            <a:r>
              <a:rPr lang="en-US" sz="1800" dirty="0" smtClean="0"/>
              <a:t>Chemical Biology</a:t>
            </a:r>
            <a:endParaRPr lang="en-US" sz="1800" dirty="0"/>
          </a:p>
          <a:p>
            <a:r>
              <a:rPr lang="en-US" sz="1800" dirty="0" smtClean="0"/>
              <a:t>Theoretical </a:t>
            </a:r>
            <a:r>
              <a:rPr lang="en-US" sz="1800" dirty="0"/>
              <a:t>Biophysics</a:t>
            </a:r>
          </a:p>
          <a:p>
            <a:r>
              <a:rPr lang="en-US" sz="1800" dirty="0"/>
              <a:t>Computational Biophysics and Neuroscience</a:t>
            </a:r>
          </a:p>
          <a:p>
            <a:r>
              <a:rPr lang="en-US" sz="1800" dirty="0"/>
              <a:t>Bioinformatics</a:t>
            </a:r>
          </a:p>
          <a:p>
            <a:r>
              <a:rPr lang="en-US" sz="1800" dirty="0"/>
              <a:t>Biomaterials </a:t>
            </a:r>
          </a:p>
          <a:p>
            <a:r>
              <a:rPr lang="en-US" sz="1800" dirty="0" smtClean="0"/>
              <a:t>Bio-reaction Engineering</a:t>
            </a:r>
          </a:p>
          <a:p>
            <a:r>
              <a:rPr lang="en-US" sz="1800" dirty="0"/>
              <a:t>Bioengineering and Drug designing </a:t>
            </a:r>
          </a:p>
          <a:p>
            <a:r>
              <a:rPr lang="en-US" sz="1800" dirty="0"/>
              <a:t>Biomass conversion and Bioremediation </a:t>
            </a:r>
          </a:p>
          <a:p>
            <a:r>
              <a:rPr lang="en-US" sz="1800" dirty="0"/>
              <a:t>Applied Industrial and Microbiology</a:t>
            </a:r>
          </a:p>
          <a:p>
            <a:r>
              <a:rPr lang="en-US" sz="1800" dirty="0"/>
              <a:t>Plant cell </a:t>
            </a:r>
            <a:r>
              <a:rPr lang="en-US" sz="1800" dirty="0" smtClean="0"/>
              <a:t>Technology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11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543" y="202364"/>
            <a:ext cx="778328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Major </a:t>
            </a:r>
            <a:r>
              <a:rPr lang="en-US" sz="1400" b="1" dirty="0" smtClean="0"/>
              <a:t>equipment/instruments</a:t>
            </a:r>
          </a:p>
          <a:p>
            <a:r>
              <a:rPr lang="en-US" sz="1400" b="1" dirty="0" smtClean="0"/>
              <a:t>Funding sources, mainly: </a:t>
            </a:r>
            <a:r>
              <a:rPr lang="en-US" sz="1400" dirty="0" smtClean="0"/>
              <a:t>MHRD</a:t>
            </a:r>
            <a:r>
              <a:rPr lang="en-US" sz="1400" dirty="0"/>
              <a:t>, DBT,  </a:t>
            </a:r>
            <a:r>
              <a:rPr lang="en-US" sz="1400" dirty="0" smtClean="0"/>
              <a:t>DST</a:t>
            </a:r>
            <a:endParaRPr lang="en-US" sz="1400" dirty="0"/>
          </a:p>
          <a:p>
            <a:endParaRPr lang="en-US" sz="1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Fourier Transform Infrared </a:t>
            </a:r>
            <a:r>
              <a:rPr lang="en-US" sz="1400" dirty="0" err="1"/>
              <a:t>Analyser</a:t>
            </a:r>
            <a:endParaRPr lang="en-US" sz="1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Circular </a:t>
            </a:r>
            <a:r>
              <a:rPr lang="en-US" sz="1400" dirty="0" err="1"/>
              <a:t>Dichroism</a:t>
            </a:r>
            <a:r>
              <a:rPr lang="en-US" sz="1400" dirty="0"/>
              <a:t> </a:t>
            </a:r>
            <a:r>
              <a:rPr lang="en-US" sz="1400" dirty="0" smtClean="0"/>
              <a:t>Spectrometer                                                </a:t>
            </a:r>
            <a:endParaRPr lang="en-US" sz="1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Differential Scanning Calorimeter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Fluorescent </a:t>
            </a:r>
            <a:r>
              <a:rPr lang="en-US" sz="1400" dirty="0" smtClean="0"/>
              <a:t>Microscopes                                            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HPLC</a:t>
            </a:r>
            <a:endParaRPr lang="en-US" sz="1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FPLC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Gas </a:t>
            </a:r>
            <a:r>
              <a:rPr lang="en-US" sz="1400" dirty="0"/>
              <a:t>Chromatograph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Micro plate Spectrophotometers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UV - Visible Spectrophotometers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Bioreactors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Gas </a:t>
            </a:r>
            <a:r>
              <a:rPr lang="en-US" sz="1400" dirty="0" err="1"/>
              <a:t>Analyser</a:t>
            </a:r>
            <a:endParaRPr lang="en-US" sz="1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err="1"/>
              <a:t>Lyophilizer</a:t>
            </a:r>
            <a:endParaRPr lang="en-US" sz="1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Gel Documentation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High speed and Ultra Centrifuges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Confocal  </a:t>
            </a:r>
            <a:r>
              <a:rPr lang="en-US" sz="1400" dirty="0"/>
              <a:t>Microscope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Cell Counters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Real-time PCR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Electric Cell Impedance System </a:t>
            </a: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Live </a:t>
            </a:r>
            <a:r>
              <a:rPr lang="en-US" sz="1400" dirty="0"/>
              <a:t>Cell </a:t>
            </a:r>
            <a:r>
              <a:rPr lang="en-US" sz="1400" dirty="0" smtClean="0"/>
              <a:t>Imaging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Patch Clamp recording set </a:t>
            </a:r>
            <a:r>
              <a:rPr lang="en-US" sz="1400" dirty="0" smtClean="0"/>
              <a:t>up                                           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Flow </a:t>
            </a:r>
            <a:r>
              <a:rPr lang="en-US" sz="1400" dirty="0"/>
              <a:t>Cytometer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DNA </a:t>
            </a:r>
            <a:r>
              <a:rPr lang="en-US" sz="1400" dirty="0"/>
              <a:t>sequencer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FOSS NIR </a:t>
            </a:r>
            <a:r>
              <a:rPr lang="en-US" sz="1400" dirty="0" smtClean="0"/>
              <a:t>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N" sz="1400" dirty="0"/>
              <a:t>FACS</a:t>
            </a:r>
            <a:r>
              <a:rPr lang="en-IN" sz="1400" dirty="0" smtClean="0"/>
              <a:t>,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N" sz="1400" dirty="0" smtClean="0"/>
              <a:t>SPR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N" sz="1400" dirty="0" smtClean="0"/>
              <a:t> LCMS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N" sz="1400" dirty="0" err="1" smtClean="0"/>
              <a:t>Xray</a:t>
            </a:r>
            <a:r>
              <a:rPr lang="en-IN" sz="1400" dirty="0" smtClean="0"/>
              <a:t> </a:t>
            </a:r>
            <a:r>
              <a:rPr lang="en-IN" sz="1400" dirty="0" err="1" smtClean="0"/>
              <a:t>Diffractometer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19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7" y="179902"/>
            <a:ext cx="2471738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4650" y="3416551"/>
            <a:ext cx="1162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Bioreactor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527" y="621098"/>
            <a:ext cx="3577590" cy="269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7428" y="3352800"/>
            <a:ext cx="218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Confocal microscope 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1" y="3722132"/>
            <a:ext cx="2007870" cy="270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7" y="3722132"/>
            <a:ext cx="2023110" cy="24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4650" y="6423422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Gel doc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7787" y="6126383"/>
            <a:ext cx="2637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Fluorescence Microscope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44" y="3832622"/>
            <a:ext cx="3528060" cy="230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0710" y="6252272"/>
            <a:ext cx="666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HPLC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15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6147" y="133450"/>
            <a:ext cx="440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Major topics of current research undertaken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585" y="610136"/>
            <a:ext cx="90884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Studies </a:t>
            </a:r>
            <a:r>
              <a:rPr lang="en-US" dirty="0"/>
              <a:t>on signal transduction mechanisms associated with Diabetes, Cancer, </a:t>
            </a:r>
            <a:r>
              <a:rPr lang="en-US" dirty="0" smtClean="0"/>
              <a:t>AIDS, stroke</a:t>
            </a:r>
          </a:p>
          <a:p>
            <a:pPr lvl="0"/>
            <a:r>
              <a:rPr lang="en-US" dirty="0" smtClean="0"/>
              <a:t>      Hyper </a:t>
            </a:r>
            <a:r>
              <a:rPr lang="en-US" dirty="0"/>
              <a:t>tension and  cardio vascular diseases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Studies on structure - function  relationship of different enzymes, membrane proteins, </a:t>
            </a:r>
            <a:endParaRPr lang="en-US" dirty="0" smtClean="0"/>
          </a:p>
          <a:p>
            <a:pPr lvl="0"/>
            <a:r>
              <a:rPr lang="en-US" dirty="0"/>
              <a:t> </a:t>
            </a:r>
            <a:r>
              <a:rPr lang="en-US" dirty="0" smtClean="0"/>
              <a:t>      ion </a:t>
            </a:r>
            <a:r>
              <a:rPr lang="en-US" dirty="0"/>
              <a:t>channels and receptors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Identification of novel biomarkers for the early detection of Cancer, AIDS, </a:t>
            </a:r>
            <a:r>
              <a:rPr lang="en-US" dirty="0" err="1"/>
              <a:t>Fanconi</a:t>
            </a:r>
            <a:r>
              <a:rPr lang="en-US" dirty="0"/>
              <a:t> anemia  </a:t>
            </a:r>
            <a:endParaRPr lang="en-US" dirty="0" smtClean="0"/>
          </a:p>
          <a:p>
            <a:pPr lvl="0"/>
            <a:r>
              <a:rPr lang="en-US" dirty="0"/>
              <a:t> </a:t>
            </a:r>
            <a:r>
              <a:rPr lang="en-US" dirty="0" smtClean="0"/>
              <a:t>     and </a:t>
            </a:r>
            <a:r>
              <a:rPr lang="en-US" dirty="0"/>
              <a:t>Cardiovascular diseases. </a:t>
            </a:r>
            <a:endParaRPr lang="en-US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Stem </a:t>
            </a:r>
            <a:r>
              <a:rPr lang="en-US" dirty="0"/>
              <a:t>C</a:t>
            </a:r>
            <a:r>
              <a:rPr lang="en-US" dirty="0" smtClean="0"/>
              <a:t>ell </a:t>
            </a:r>
            <a:r>
              <a:rPr lang="en-US" dirty="0"/>
              <a:t>Biology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Drug designing and delivery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Development of Biocompatible </a:t>
            </a:r>
            <a:r>
              <a:rPr lang="en-US" dirty="0" smtClean="0"/>
              <a:t>polymers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Computational, theoretical and bioinformatics approach to understand  protein : structure, folding ,</a:t>
            </a:r>
          </a:p>
          <a:p>
            <a:pPr lvl="0"/>
            <a:r>
              <a:rPr lang="en-US" dirty="0"/>
              <a:t>      dynamics  and stability;   receptor-ligand interaction.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Modeling of Cardio vascular and neurological diseases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Statistical physics of biological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Plant developmental biology &amp; genetics, plant tissue culture, </a:t>
            </a:r>
            <a:r>
              <a:rPr lang="en-US" dirty="0" smtClean="0"/>
              <a:t>phytoremediation</a:t>
            </a: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Development of biosensors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Production </a:t>
            </a:r>
            <a:r>
              <a:rPr lang="en-US" dirty="0"/>
              <a:t>of therapeutic </a:t>
            </a:r>
            <a:r>
              <a:rPr lang="en-US" dirty="0" smtClean="0"/>
              <a:t>proteins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Novel </a:t>
            </a:r>
            <a:r>
              <a:rPr lang="en-US" dirty="0"/>
              <a:t>approaches for the production of bio-oils from algae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Bioprocess </a:t>
            </a:r>
            <a:r>
              <a:rPr lang="en-US" dirty="0" smtClean="0"/>
              <a:t>for </a:t>
            </a:r>
            <a:r>
              <a:rPr lang="en-US" dirty="0"/>
              <a:t>production of ethanol, </a:t>
            </a:r>
            <a:r>
              <a:rPr lang="en-US" dirty="0" err="1"/>
              <a:t>glucans</a:t>
            </a:r>
            <a:r>
              <a:rPr lang="en-US" dirty="0"/>
              <a:t>, </a:t>
            </a:r>
            <a:r>
              <a:rPr lang="en-US" dirty="0" err="1" smtClean="0"/>
              <a:t>hyaluronicacid</a:t>
            </a:r>
            <a:r>
              <a:rPr lang="en-US" dirty="0"/>
              <a:t>, </a:t>
            </a:r>
            <a:r>
              <a:rPr lang="en-US" dirty="0" smtClean="0"/>
              <a:t>oligosaccharides</a:t>
            </a:r>
          </a:p>
          <a:p>
            <a:pPr lvl="0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and many other commercially important biomolecules.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Genetic and metabolic engineering </a:t>
            </a:r>
            <a:r>
              <a:rPr lang="en-US" dirty="0" smtClean="0"/>
              <a:t>approaches </a:t>
            </a:r>
            <a:r>
              <a:rPr lang="en-US" dirty="0"/>
              <a:t>to improve the yield of commercially </a:t>
            </a:r>
            <a:r>
              <a:rPr lang="en-US" dirty="0" smtClean="0"/>
              <a:t>important  </a:t>
            </a:r>
            <a:r>
              <a:rPr lang="en-US" dirty="0"/>
              <a:t>bio-molecules </a:t>
            </a:r>
            <a:r>
              <a:rPr lang="en-US" dirty="0" smtClean="0"/>
              <a:t>from </a:t>
            </a:r>
            <a:r>
              <a:rPr lang="en-US" dirty="0"/>
              <a:t>microorganisms.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53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450563" y="3429000"/>
          <a:ext cx="4478874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2214562" y="319314"/>
          <a:ext cx="4714875" cy="310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453712" y="3629465"/>
          <a:ext cx="4714875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2453712" y="714815"/>
          <a:ext cx="4714875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6436" y="138891"/>
            <a:ext cx="669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Three institute (IITM, CMC, SCTIMST) Clinical Engineering programme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Industry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60" y="1600200"/>
            <a:ext cx="8686800" cy="4525963"/>
          </a:xfrm>
        </p:spPr>
        <p:txBody>
          <a:bodyPr/>
          <a:lstStyle/>
          <a:p>
            <a:r>
              <a:rPr lang="en-US" dirty="0" smtClean="0"/>
              <a:t>Number of short-term courses conducted for industry in 2012-13: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Details of </a:t>
            </a:r>
            <a:r>
              <a:rPr lang="en-US" dirty="0" err="1" smtClean="0"/>
              <a:t>UoP</a:t>
            </a:r>
            <a:r>
              <a:rPr lang="en-US" dirty="0" smtClean="0"/>
              <a:t>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Medical Biotechnology with Frontier Lifeline Hospitals, Chennai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~ 15 students/year (2005 – 2007)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Number of lectures delivered by industry personnel in 2012-13: 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15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   (Industry lecture series)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01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Department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85750" y="1000125"/>
            <a:ext cx="8072438" cy="4846638"/>
          </a:xfrm>
        </p:spPr>
        <p:txBody>
          <a:bodyPr/>
          <a:lstStyle/>
          <a:p>
            <a:pPr eaLnBrk="1" hangingPunct="1"/>
            <a:r>
              <a:rPr lang="en-US" smtClean="0"/>
              <a:t>Founded in 2004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i="1" u="sng" smtClean="0">
                <a:solidFill>
                  <a:srgbClr val="FF0000"/>
                </a:solidFill>
              </a:rPr>
              <a:t>Vision: </a:t>
            </a:r>
            <a:r>
              <a:rPr lang="en-IN" smtClean="0">
                <a:solidFill>
                  <a:srgbClr val="FF0000"/>
                </a:solidFill>
              </a:rPr>
              <a:t>To be recognised as a department of International repute with a strong interdisciplinary research and teaching base in biological sciences and engineering and an active collaboration with industries and health-care institutions</a:t>
            </a:r>
            <a:r>
              <a:rPr lang="en-IN" smtClean="0"/>
              <a:t/>
            </a:r>
            <a:br>
              <a:rPr lang="en-IN" smtClean="0"/>
            </a:b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Visiting researchers </a:t>
            </a:r>
            <a:r>
              <a:rPr lang="en-US" dirty="0" smtClean="0">
                <a:solidFill>
                  <a:srgbClr val="000000"/>
                </a:solidFill>
              </a:rPr>
              <a:t>(last 5 </a:t>
            </a:r>
            <a:r>
              <a:rPr lang="en-US" dirty="0" err="1" smtClean="0">
                <a:solidFill>
                  <a:srgbClr val="000000"/>
                </a:solidFill>
              </a:rPr>
              <a:t>yrs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international researchers who visited the department for a week or more</a:t>
            </a:r>
          </a:p>
          <a:p>
            <a:pPr lvl="1"/>
            <a:r>
              <a:rPr lang="en-US" dirty="0" smtClean="0"/>
              <a:t>Students: </a:t>
            </a:r>
            <a:r>
              <a:rPr lang="en-US" dirty="0" smtClean="0">
                <a:solidFill>
                  <a:srgbClr val="C00000"/>
                </a:solidFill>
              </a:rPr>
              <a:t>15 (attend classes , </a:t>
            </a:r>
            <a:r>
              <a:rPr lang="en-US" dirty="0" err="1" smtClean="0">
                <a:solidFill>
                  <a:srgbClr val="C00000"/>
                </a:solidFill>
              </a:rPr>
              <a:t>M.Tech</a:t>
            </a:r>
            <a:r>
              <a:rPr lang="en-US" dirty="0" smtClean="0">
                <a:solidFill>
                  <a:srgbClr val="C00000"/>
                </a:solidFill>
              </a:rPr>
              <a:t> projects)</a:t>
            </a:r>
          </a:p>
          <a:p>
            <a:pPr lvl="1"/>
            <a:r>
              <a:rPr lang="en-US" dirty="0" smtClean="0"/>
              <a:t>faculty/industry researchers:   </a:t>
            </a:r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06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311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3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35285858"/>
              </p:ext>
            </p:extLst>
          </p:nvPr>
        </p:nvGraphicFramePr>
        <p:xfrm>
          <a:off x="1600201" y="1451429"/>
          <a:ext cx="6952955" cy="413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103973" y="3402010"/>
            <a:ext cx="244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No. of publications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399" y="297321"/>
            <a:ext cx="6244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Number </a:t>
            </a:r>
            <a:r>
              <a:rPr lang="en-US" dirty="0"/>
              <a:t>of journal publications each year in </a:t>
            </a:r>
            <a:r>
              <a:rPr lang="en-US" dirty="0" smtClean="0"/>
              <a:t>the last </a:t>
            </a:r>
            <a:r>
              <a:rPr lang="en-US" dirty="0"/>
              <a:t>5 years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3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8" y="568236"/>
            <a:ext cx="8354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Histogram of  </a:t>
            </a:r>
            <a:r>
              <a:rPr lang="en-US" dirty="0" smtClean="0"/>
              <a:t>number of </a:t>
            </a:r>
            <a:r>
              <a:rPr lang="en-US" dirty="0"/>
              <a:t>faculty vs. number of </a:t>
            </a:r>
            <a:r>
              <a:rPr lang="en-US" dirty="0" smtClean="0"/>
              <a:t>Scopus </a:t>
            </a:r>
            <a:r>
              <a:rPr lang="en-US" dirty="0"/>
              <a:t>publications in </a:t>
            </a:r>
            <a:endParaRPr lang="en-US" dirty="0" smtClean="0"/>
          </a:p>
          <a:p>
            <a:r>
              <a:rPr lang="en-US" dirty="0" smtClean="0"/>
              <a:t>                                              April 2012 – Mar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371599" y="1496291"/>
          <a:ext cx="6220692" cy="437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3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500063"/>
            <a:ext cx="5143500" cy="3159125"/>
            <a:chOff x="0" y="198438"/>
            <a:chExt cx="9144000" cy="6461125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0" y="198438"/>
            <a:ext cx="9144000" cy="6461125"/>
          </p:xfrm>
          <a:graphic>
            <a:graphicData uri="http://schemas.openxmlformats.org/presentationml/2006/ole">
              <p:oleObj spid="_x0000_s1028" name="Graph" r:id="rId3" imgW="4276800" imgH="3022560" progId="">
                <p:embed/>
              </p:oleObj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1857022" y="1286114"/>
              <a:ext cx="499534" cy="4285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1148051" y="170872"/>
            <a:ext cx="7041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Comparison of publications with other IITs (2007-2012</a:t>
            </a:r>
            <a:r>
              <a:rPr lang="en-US" sz="2400" dirty="0"/>
              <a:t>)</a:t>
            </a:r>
            <a:endParaRPr lang="en-IN" sz="2400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286250" y="1785938"/>
            <a:ext cx="5286375" cy="3159125"/>
            <a:chOff x="0" y="198438"/>
            <a:chExt cx="9144000" cy="6461125"/>
          </a:xfrm>
        </p:grpSpPr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0" y="198438"/>
            <a:ext cx="9144000" cy="6461125"/>
          </p:xfrm>
          <a:graphic>
            <a:graphicData uri="http://schemas.openxmlformats.org/presentationml/2006/ole">
              <p:oleObj spid="_x0000_s1027" name="Graph" r:id="rId4" imgW="4276800" imgH="3022560" progId="">
                <p:embed/>
              </p:oleObj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1859006" y="3428999"/>
              <a:ext cx="499762" cy="21428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14313" y="3929063"/>
            <a:ext cx="4857750" cy="2928937"/>
            <a:chOff x="4643438" y="198439"/>
            <a:chExt cx="4500562" cy="2373305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4643438" y="198439"/>
            <a:ext cx="4500562" cy="2373305"/>
          </p:xfrm>
          <a:graphic>
            <a:graphicData uri="http://schemas.openxmlformats.org/presentationml/2006/ole">
              <p:oleObj spid="_x0000_s1026" name="Graph" r:id="rId5" imgW="4276800" imgH="3022560" progId="">
                <p:embed/>
              </p:oleObj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5558258" y="886633"/>
              <a:ext cx="245618" cy="12850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438" y="446772"/>
            <a:ext cx="8107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457200"/>
            <a:r>
              <a:rPr lang="en-US" sz="2000" dirty="0">
                <a:solidFill>
                  <a:srgbClr val="C0504D"/>
                </a:solidFill>
              </a:rPr>
              <a:t>Publications by Course (</a:t>
            </a:r>
            <a:r>
              <a:rPr lang="en-US" sz="2000" dirty="0" err="1" smtClean="0">
                <a:solidFill>
                  <a:srgbClr val="C0504D"/>
                </a:solidFill>
              </a:rPr>
              <a:t>BTech</a:t>
            </a:r>
            <a:r>
              <a:rPr lang="en-US" sz="2000" dirty="0" smtClean="0">
                <a:solidFill>
                  <a:srgbClr val="C0504D"/>
                </a:solidFill>
              </a:rPr>
              <a:t>/</a:t>
            </a:r>
            <a:r>
              <a:rPr lang="en-US" sz="2000" dirty="0" err="1" smtClean="0">
                <a:solidFill>
                  <a:srgbClr val="C0504D"/>
                </a:solidFill>
              </a:rPr>
              <a:t>Mtech</a:t>
            </a:r>
            <a:r>
              <a:rPr lang="en-US" sz="2000" dirty="0" smtClean="0">
                <a:solidFill>
                  <a:srgbClr val="C0504D"/>
                </a:solidFill>
              </a:rPr>
              <a:t>) </a:t>
            </a:r>
            <a:r>
              <a:rPr lang="en-US" sz="2000" dirty="0">
                <a:solidFill>
                  <a:srgbClr val="C0504D"/>
                </a:solidFill>
              </a:rPr>
              <a:t>students in last 3 years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686" y="1388586"/>
            <a:ext cx="79930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err="1"/>
              <a:t>Rushendhiran</a:t>
            </a:r>
            <a:r>
              <a:rPr lang="en-US" sz="2000" dirty="0"/>
              <a:t>, K., </a:t>
            </a:r>
            <a:r>
              <a:rPr lang="en-US" sz="2000" dirty="0" err="1"/>
              <a:t>Potunuru</a:t>
            </a:r>
            <a:r>
              <a:rPr lang="en-US" sz="2000" dirty="0"/>
              <a:t>, U.R., </a:t>
            </a:r>
            <a:r>
              <a:rPr lang="en-US" sz="2000" dirty="0" err="1"/>
              <a:t>Nastasijevic</a:t>
            </a:r>
            <a:r>
              <a:rPr lang="en-US" sz="2000" dirty="0"/>
              <a:t>, B., </a:t>
            </a:r>
            <a:r>
              <a:rPr lang="en-US" sz="2000" dirty="0" err="1">
                <a:solidFill>
                  <a:srgbClr val="FF6600"/>
                </a:solidFill>
              </a:rPr>
              <a:t>Avaneesh</a:t>
            </a:r>
            <a:r>
              <a:rPr lang="en-US" sz="2000" dirty="0">
                <a:solidFill>
                  <a:srgbClr val="FF6600"/>
                </a:solidFill>
              </a:rPr>
              <a:t>, T</a:t>
            </a:r>
            <a:r>
              <a:rPr lang="en-US" sz="2000" dirty="0"/>
              <a:t>., </a:t>
            </a:r>
            <a:r>
              <a:rPr lang="en-US" sz="2000" dirty="0" err="1"/>
              <a:t>Joksic</a:t>
            </a:r>
            <a:r>
              <a:rPr lang="en-US" sz="2000" dirty="0"/>
              <a:t>, G. and Dixit, M.</a:t>
            </a:r>
            <a:r>
              <a:rPr lang="en-US" sz="2000" b="1" dirty="0"/>
              <a:t> </a:t>
            </a:r>
            <a:r>
              <a:rPr lang="en-US" sz="2000" dirty="0"/>
              <a:t>“Inhibition of vascular smooth muscle cell proliferation by </a:t>
            </a:r>
            <a:r>
              <a:rPr lang="en-US" sz="2000" dirty="0" err="1"/>
              <a:t>Gentiana</a:t>
            </a:r>
            <a:r>
              <a:rPr lang="en-US" sz="2000" dirty="0"/>
              <a:t> </a:t>
            </a:r>
            <a:r>
              <a:rPr lang="en-US" sz="2000" dirty="0" err="1"/>
              <a:t>lutea</a:t>
            </a:r>
            <a:r>
              <a:rPr lang="en-US" sz="2000" dirty="0"/>
              <a:t> root extracts.” (2013), </a:t>
            </a:r>
            <a:r>
              <a:rPr lang="en-US" sz="2000" i="1" dirty="0" smtClean="0"/>
              <a:t>PLOS One  </a:t>
            </a:r>
            <a:r>
              <a:rPr lang="en-US" sz="2000" dirty="0" smtClean="0"/>
              <a:t>8, e61393</a:t>
            </a:r>
            <a:r>
              <a:rPr lang="en-US" sz="2000" i="1" dirty="0" smtClean="0"/>
              <a:t>.</a:t>
            </a:r>
          </a:p>
          <a:p>
            <a:pPr lvl="0"/>
            <a:endParaRPr lang="en-US" sz="2000" i="1" dirty="0" smtClean="0"/>
          </a:p>
          <a:p>
            <a:r>
              <a:rPr lang="en-IN" sz="2000" dirty="0" err="1" smtClean="0"/>
              <a:t>Karthik</a:t>
            </a:r>
            <a:r>
              <a:rPr lang="en-IN" sz="2000" dirty="0" smtClean="0"/>
              <a:t> Raman, </a:t>
            </a:r>
            <a:r>
              <a:rPr lang="en-IN" sz="2000" dirty="0" err="1" smtClean="0"/>
              <a:t>Nandita</a:t>
            </a:r>
            <a:r>
              <a:rPr lang="en-IN" sz="2000" dirty="0" smtClean="0"/>
              <a:t> </a:t>
            </a:r>
            <a:r>
              <a:rPr lang="en-IN" sz="2000" dirty="0" err="1" smtClean="0"/>
              <a:t>Damaraju</a:t>
            </a:r>
            <a:r>
              <a:rPr lang="en-IN" sz="2000" dirty="0" smtClean="0"/>
              <a:t> and </a:t>
            </a:r>
            <a:r>
              <a:rPr lang="en-IN" sz="2000" dirty="0" err="1" smtClean="0"/>
              <a:t>Govind</a:t>
            </a:r>
            <a:r>
              <a:rPr lang="en-IN" sz="2000" dirty="0" smtClean="0"/>
              <a:t> Krishna Joshi (2013) "The organisational structure of protein networks: revisiting the centrality–lethality hypothesis" </a:t>
            </a:r>
            <a:r>
              <a:rPr lang="en-IN" sz="2000" i="1" dirty="0" smtClean="0"/>
              <a:t>Systems and Synthetic Biology</a:t>
            </a:r>
            <a:r>
              <a:rPr lang="en-IN" sz="2000" dirty="0" smtClean="0"/>
              <a:t> doi:10.1007/s11693-013-9123-5</a:t>
            </a:r>
          </a:p>
          <a:p>
            <a:pPr lvl="0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63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6187254"/>
              </p:ext>
            </p:extLst>
          </p:nvPr>
        </p:nvGraphicFramePr>
        <p:xfrm>
          <a:off x="605933" y="1123794"/>
          <a:ext cx="7931075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638"/>
                <a:gridCol w="1181733"/>
                <a:gridCol w="3232787"/>
                <a:gridCol w="1514520"/>
                <a:gridCol w="1290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Sl.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 of the project/</a:t>
                      </a:r>
                      <a:r>
                        <a:rPr lang="en-US" dirty="0" err="1" smtClean="0"/>
                        <a:t>centre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amount</a:t>
                      </a:r>
                    </a:p>
                    <a:p>
                      <a:r>
                        <a:rPr lang="en-US" dirty="0" err="1" smtClean="0"/>
                        <a:t>Rs</a:t>
                      </a:r>
                      <a:r>
                        <a:rPr lang="en-US" dirty="0" smtClean="0"/>
                        <a:t>. In Lakhs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DBT, Govt. of 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support in Cancer</a:t>
                      </a:r>
                      <a:r>
                        <a:rPr lang="en-US" baseline="0" dirty="0" smtClean="0"/>
                        <a:t> Biology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352.60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2008-2011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DST, Govt. of India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National  facility to identify potential drug targets through functional cell dynamics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564.42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2008-2011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DST, Govt. of 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FIST in the Subject Area of Life Sciences / Level II, DST - Setting up of Experimental Facility for Studies on Protein Structure-Function Relationship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2011-2016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MHRD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Center of Excellence</a:t>
                      </a:r>
                      <a:r>
                        <a:rPr lang="en-US" baseline="0" dirty="0" smtClean="0"/>
                        <a:t> in Bioprocess 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2008-2011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984778" y="40746"/>
            <a:ext cx="7518650" cy="8557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C0504D"/>
                </a:solidFill>
              </a:rPr>
              <a:t>Large research groups/centres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83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01858" y="548640"/>
            <a:ext cx="76106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Large funding in 2013 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National cancer tissue bank facility to the tune of  Rs 31 </a:t>
            </a:r>
            <a:r>
              <a:rPr lang="en-IN" sz="2400" dirty="0" err="1" smtClean="0"/>
              <a:t>crores</a:t>
            </a:r>
            <a:r>
              <a:rPr lang="en-IN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err="1" smtClean="0"/>
              <a:t>Bioenterpreneurship</a:t>
            </a:r>
            <a:r>
              <a:rPr lang="en-IN" sz="2400" dirty="0" smtClean="0"/>
              <a:t> support facility for Rs 12 </a:t>
            </a:r>
            <a:r>
              <a:rPr lang="en-IN" sz="2400" dirty="0" err="1" smtClean="0"/>
              <a:t>crores</a:t>
            </a:r>
            <a:r>
              <a:rPr lang="en-IN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Indo-Finland collaborative project on “Control of polymerisation using synthetic biology” for Rs 2 </a:t>
            </a:r>
            <a:r>
              <a:rPr lang="en-IN" sz="2400" dirty="0" err="1" smtClean="0"/>
              <a:t>crores</a:t>
            </a:r>
            <a:endParaRPr lang="en-IN" sz="2400" dirty="0" smtClean="0"/>
          </a:p>
          <a:p>
            <a:pPr>
              <a:buFont typeface="Wingdings" pitchFamily="2" charset="2"/>
              <a:buChar char="Ø"/>
            </a:pP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INDO-US consortium partner working on the development of </a:t>
            </a:r>
            <a:r>
              <a:rPr lang="en-IN" sz="2400" dirty="0" err="1" smtClean="0"/>
              <a:t>lignocellulosic</a:t>
            </a:r>
            <a:r>
              <a:rPr lang="en-IN" sz="2400" dirty="0" smtClean="0"/>
              <a:t>  </a:t>
            </a:r>
            <a:r>
              <a:rPr lang="en-IN" sz="2400" dirty="0" err="1" smtClean="0"/>
              <a:t>biofuel</a:t>
            </a:r>
            <a:r>
              <a:rPr lang="en-IN" sz="2400" dirty="0" smtClean="0"/>
              <a:t> for Rs 1 </a:t>
            </a:r>
            <a:r>
              <a:rPr lang="en-IN" sz="2400" dirty="0" err="1" smtClean="0"/>
              <a:t>crore</a:t>
            </a:r>
            <a:endParaRPr lang="en-IN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89" y="13381"/>
            <a:ext cx="8229600" cy="41331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Inter-disciplinary research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2207" y="426696"/>
            <a:ext cx="901179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Title</a:t>
            </a:r>
            <a:r>
              <a:rPr lang="en-US" sz="1600" dirty="0" smtClean="0">
                <a:solidFill>
                  <a:srgbClr val="0070C0"/>
                </a:solidFill>
              </a:rPr>
              <a:t> : </a:t>
            </a:r>
            <a:r>
              <a:rPr lang="en-US" sz="1600" dirty="0" smtClean="0"/>
              <a:t>System- level Investigation into Complex </a:t>
            </a:r>
            <a:r>
              <a:rPr lang="en-US" sz="1600" dirty="0"/>
              <a:t>D</a:t>
            </a:r>
            <a:r>
              <a:rPr lang="en-US" sz="1600" dirty="0" smtClean="0"/>
              <a:t>iseases : Focus on Parkinson’s disease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and cardiac arrhythmia </a:t>
            </a:r>
          </a:p>
          <a:p>
            <a:r>
              <a:rPr lang="en-US" sz="1600" dirty="0"/>
              <a:t>	</a:t>
            </a:r>
            <a:r>
              <a:rPr lang="en-US" sz="1600" b="1" dirty="0" smtClean="0"/>
              <a:t>Collaborating  faculties with  area in Brackets :</a:t>
            </a:r>
          </a:p>
          <a:p>
            <a:r>
              <a:rPr lang="en-US" sz="1600" dirty="0" smtClean="0"/>
              <a:t>	Dr. </a:t>
            </a:r>
            <a:r>
              <a:rPr lang="en-US" sz="1600" dirty="0" err="1" smtClean="0"/>
              <a:t>Guhan</a:t>
            </a:r>
            <a:r>
              <a:rPr lang="en-US" sz="1600" dirty="0" smtClean="0"/>
              <a:t> </a:t>
            </a:r>
            <a:r>
              <a:rPr lang="en-US" sz="1600" dirty="0" err="1" smtClean="0"/>
              <a:t>Jayaraman</a:t>
            </a:r>
            <a:r>
              <a:rPr lang="en-US" sz="1600" dirty="0" smtClean="0"/>
              <a:t> (Bioprocess), Dr. A. </a:t>
            </a:r>
            <a:r>
              <a:rPr lang="en-US" sz="1600" dirty="0" err="1" smtClean="0"/>
              <a:t>Gopalakrishna</a:t>
            </a:r>
            <a:r>
              <a:rPr lang="en-US" sz="1600" dirty="0" smtClean="0"/>
              <a:t> (protein chemistry/signal transduction)</a:t>
            </a:r>
          </a:p>
          <a:p>
            <a:r>
              <a:rPr lang="en-US" sz="1600" dirty="0" smtClean="0"/>
              <a:t>	Dr. S. </a:t>
            </a:r>
            <a:r>
              <a:rPr lang="en-US" sz="1600" dirty="0" err="1" smtClean="0"/>
              <a:t>Gummadi</a:t>
            </a:r>
            <a:r>
              <a:rPr lang="en-US" sz="1600" dirty="0" smtClean="0"/>
              <a:t> ( Bioprocess), Dr. R. </a:t>
            </a:r>
            <a:r>
              <a:rPr lang="en-US" sz="1600" dirty="0" err="1" smtClean="0"/>
              <a:t>Krishnakumar</a:t>
            </a:r>
            <a:r>
              <a:rPr lang="en-US" sz="1600" dirty="0" smtClean="0"/>
              <a:t> ( mechanical engineering), Dr. N. </a:t>
            </a:r>
            <a:r>
              <a:rPr lang="en-US" sz="1600" dirty="0" err="1" smtClean="0"/>
              <a:t>Manoj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	( protein structure), Dr. </a:t>
            </a:r>
            <a:r>
              <a:rPr lang="en-US" sz="1600" dirty="0" err="1" smtClean="0"/>
              <a:t>Mukesh</a:t>
            </a:r>
            <a:r>
              <a:rPr lang="en-US" sz="1600" dirty="0" smtClean="0"/>
              <a:t> </a:t>
            </a:r>
            <a:r>
              <a:rPr lang="en-US" sz="1600" dirty="0" err="1" smtClean="0"/>
              <a:t>Doble</a:t>
            </a:r>
            <a:r>
              <a:rPr lang="en-US" sz="1600" dirty="0" smtClean="0"/>
              <a:t> ( Bioprocess), Dr. V. </a:t>
            </a:r>
            <a:r>
              <a:rPr lang="en-US" sz="1600" dirty="0" err="1" smtClean="0"/>
              <a:t>Srinivasa</a:t>
            </a:r>
            <a:r>
              <a:rPr lang="en-US" sz="1600" dirty="0" smtClean="0"/>
              <a:t> </a:t>
            </a:r>
            <a:r>
              <a:rPr lang="en-US" sz="1600" dirty="0" err="1" smtClean="0"/>
              <a:t>Chakravarthy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	( computational neuroscience), Dr. </a:t>
            </a:r>
            <a:r>
              <a:rPr lang="en-US" sz="1600" dirty="0" err="1" smtClean="0"/>
              <a:t>Venkatesh</a:t>
            </a:r>
            <a:r>
              <a:rPr lang="en-US" sz="1600" dirty="0" smtClean="0"/>
              <a:t> </a:t>
            </a:r>
            <a:r>
              <a:rPr lang="en-US" sz="1600" dirty="0" err="1" smtClean="0"/>
              <a:t>Balasubramanian</a:t>
            </a:r>
            <a:r>
              <a:rPr lang="en-US" sz="1600" dirty="0" smtClean="0"/>
              <a:t> ( Ergonomics), Dr. </a:t>
            </a:r>
            <a:r>
              <a:rPr lang="en-US" sz="1600" dirty="0" err="1" smtClean="0"/>
              <a:t>Bharath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Srinivasan</a:t>
            </a:r>
            <a:r>
              <a:rPr lang="en-US" sz="1600" dirty="0" smtClean="0"/>
              <a:t> (Drosophila genetics)</a:t>
            </a:r>
          </a:p>
          <a:p>
            <a:r>
              <a:rPr lang="en-US" sz="1600" dirty="0"/>
              <a:t>	</a:t>
            </a:r>
            <a:r>
              <a:rPr lang="en-US" sz="1600" b="1" dirty="0" smtClean="0"/>
              <a:t>Whether funded or no</a:t>
            </a:r>
            <a:r>
              <a:rPr lang="en-US" sz="1600" dirty="0" smtClean="0"/>
              <a:t>t: yes</a:t>
            </a:r>
          </a:p>
          <a:p>
            <a:r>
              <a:rPr lang="en-US" sz="1600" b="1" dirty="0" smtClean="0"/>
              <a:t>	Whether PhD students are involved or not</a:t>
            </a:r>
            <a:r>
              <a:rPr lang="en-US" sz="1600" dirty="0" smtClean="0"/>
              <a:t> : No</a:t>
            </a:r>
            <a:br>
              <a:rPr lang="en-US" sz="1600" dirty="0" smtClean="0"/>
            </a:br>
            <a:endParaRPr lang="en-US" sz="16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Title</a:t>
            </a:r>
            <a:r>
              <a:rPr lang="en-US" sz="1600" dirty="0" smtClean="0"/>
              <a:t> : </a:t>
            </a:r>
            <a:r>
              <a:rPr lang="en-US" sz="1600" dirty="0"/>
              <a:t>Application of </a:t>
            </a:r>
            <a:r>
              <a:rPr lang="en-US" sz="1600" dirty="0" err="1"/>
              <a:t>Electrospun</a:t>
            </a:r>
            <a:r>
              <a:rPr lang="en-US" sz="1600" dirty="0"/>
              <a:t> </a:t>
            </a:r>
            <a:r>
              <a:rPr lang="en-US" sz="1600" dirty="0" err="1"/>
              <a:t>Nanofibres</a:t>
            </a:r>
            <a:r>
              <a:rPr lang="en-US" sz="1600" dirty="0"/>
              <a:t> in Biology for packaging of foods, </a:t>
            </a:r>
            <a:r>
              <a:rPr lang="en-US" sz="1600" dirty="0" err="1"/>
              <a:t>biofertilizers</a:t>
            </a:r>
            <a:r>
              <a:rPr lang="en-US" sz="1600" dirty="0"/>
              <a:t> and </a:t>
            </a:r>
            <a:r>
              <a:rPr lang="en-US" sz="1600" dirty="0" smtClean="0"/>
              <a:t>biocides</a:t>
            </a:r>
          </a:p>
          <a:p>
            <a:r>
              <a:rPr lang="en-US" sz="1600" b="1" dirty="0" smtClean="0"/>
              <a:t>	Collaborating  </a:t>
            </a:r>
            <a:r>
              <a:rPr lang="en-US" sz="1600" b="1" dirty="0"/>
              <a:t>faculties with  area in </a:t>
            </a:r>
            <a:r>
              <a:rPr lang="en-US" sz="1600" b="1" dirty="0" smtClean="0"/>
              <a:t>Brackets:  </a:t>
            </a:r>
            <a:r>
              <a:rPr lang="en-US" sz="1600" dirty="0" smtClean="0"/>
              <a:t>Dr. Chandra ( Microbiology ) and Dr. </a:t>
            </a:r>
            <a:r>
              <a:rPr lang="en-US" sz="1600" dirty="0" err="1" smtClean="0"/>
              <a:t>Natarajan</a:t>
            </a:r>
            <a:r>
              <a:rPr lang="en-US" sz="1600" dirty="0" smtClean="0"/>
              <a:t> (Physics)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b="1" dirty="0"/>
              <a:t>	Whether PhD students are involved or not</a:t>
            </a:r>
            <a:r>
              <a:rPr lang="en-US" sz="1600" dirty="0"/>
              <a:t> </a:t>
            </a:r>
            <a:r>
              <a:rPr lang="en-US" sz="1600" dirty="0" smtClean="0"/>
              <a:t>: yes</a:t>
            </a:r>
            <a:br>
              <a:rPr lang="en-US" sz="1600" dirty="0" smtClean="0"/>
            </a:br>
            <a:endParaRPr lang="en-US" sz="16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Title </a:t>
            </a:r>
            <a:r>
              <a:rPr lang="en-US" sz="1600" dirty="0" smtClean="0"/>
              <a:t>: </a:t>
            </a:r>
            <a:r>
              <a:rPr lang="en-US" sz="1600" dirty="0"/>
              <a:t>Design and synthesis of peptide mini-vectors for receptor mediated delivery of </a:t>
            </a:r>
            <a:r>
              <a:rPr lang="en-US" sz="1600" dirty="0" err="1" smtClean="0"/>
              <a:t>siRNAs</a:t>
            </a:r>
            <a:endParaRPr lang="en-US" sz="1600" dirty="0" smtClean="0"/>
          </a:p>
          <a:p>
            <a:r>
              <a:rPr lang="en-US" sz="1600" b="1" dirty="0" smtClean="0"/>
              <a:t>	Collaborating  </a:t>
            </a:r>
            <a:r>
              <a:rPr lang="en-US" sz="1600" b="1" dirty="0"/>
              <a:t>faculties with  area in Brackets:  </a:t>
            </a:r>
            <a:r>
              <a:rPr lang="en-US" sz="1600" dirty="0"/>
              <a:t>Dr. </a:t>
            </a:r>
            <a:r>
              <a:rPr lang="en-US" sz="1600" dirty="0" smtClean="0"/>
              <a:t>V. </a:t>
            </a:r>
            <a:r>
              <a:rPr lang="en-US" sz="1600" dirty="0" err="1" smtClean="0"/>
              <a:t>Kesavan</a:t>
            </a:r>
            <a:r>
              <a:rPr lang="en-US" sz="1600" dirty="0" smtClean="0"/>
              <a:t> (Bioorganic Chemistry) </a:t>
            </a:r>
            <a:r>
              <a:rPr lang="en-US" sz="1600" dirty="0"/>
              <a:t>and </a:t>
            </a:r>
            <a:r>
              <a:rPr lang="en-US" sz="1600" dirty="0" smtClean="0"/>
              <a:t>Dr. D. </a:t>
            </a:r>
            <a:r>
              <a:rPr lang="en-US" sz="1600" dirty="0" err="1" smtClean="0"/>
              <a:t>Karunagaran</a:t>
            </a:r>
            <a:r>
              <a:rPr lang="en-US" sz="1600" dirty="0" smtClean="0"/>
              <a:t> (</a:t>
            </a:r>
            <a:r>
              <a:rPr lang="en-US" sz="1600" dirty="0"/>
              <a:t>C</a:t>
            </a:r>
            <a:r>
              <a:rPr lang="en-US" sz="1600" dirty="0" smtClean="0"/>
              <a:t>ancer Biology)</a:t>
            </a:r>
            <a:r>
              <a:rPr lang="en-US" sz="1600" dirty="0"/>
              <a:t>	</a:t>
            </a:r>
          </a:p>
          <a:p>
            <a:r>
              <a:rPr lang="en-US" sz="1600" b="1" dirty="0"/>
              <a:t>	Whether funded or no</a:t>
            </a:r>
            <a:r>
              <a:rPr lang="en-US" sz="1600" dirty="0"/>
              <a:t>t: yes </a:t>
            </a:r>
          </a:p>
          <a:p>
            <a:r>
              <a:rPr lang="en-US" sz="1600" b="1" dirty="0"/>
              <a:t>	</a:t>
            </a:r>
            <a:endParaRPr lang="en-US" sz="16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Title</a:t>
            </a:r>
            <a:r>
              <a:rPr lang="en-US" sz="1600" dirty="0"/>
              <a:t> :  </a:t>
            </a:r>
            <a:r>
              <a:rPr lang="en-US" sz="1600" dirty="0" smtClean="0"/>
              <a:t>Development </a:t>
            </a:r>
            <a:r>
              <a:rPr lang="en-US" sz="1600" dirty="0"/>
              <a:t>of a bioprocess for the production of </a:t>
            </a:r>
            <a:r>
              <a:rPr lang="en-US" sz="1600" dirty="0" err="1"/>
              <a:t>polyhydroxy</a:t>
            </a:r>
            <a:r>
              <a:rPr lang="en-US" sz="1600" dirty="0"/>
              <a:t> butyrate (PHB) from </a:t>
            </a:r>
            <a:r>
              <a:rPr lang="en-US" sz="1600" dirty="0" smtClean="0"/>
              <a:t>bio-diesel industry </a:t>
            </a:r>
            <a:r>
              <a:rPr lang="en-US" sz="1600" dirty="0"/>
              <a:t>generated glycerol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/>
              <a:t>	Collaborating  faculties with  area in Brackets </a:t>
            </a:r>
            <a:r>
              <a:rPr lang="en-US" sz="1600" dirty="0"/>
              <a:t>: Dr. K.B. </a:t>
            </a:r>
            <a:r>
              <a:rPr lang="en-US" sz="1600" dirty="0" err="1"/>
              <a:t>Ramachandran</a:t>
            </a:r>
            <a:r>
              <a:rPr lang="en-US" sz="1600" dirty="0"/>
              <a:t> (bioprocess) and Dr. </a:t>
            </a:r>
            <a:r>
              <a:rPr lang="en-US" sz="1600" dirty="0" smtClean="0"/>
              <a:t>T.S</a:t>
            </a:r>
            <a:r>
              <a:rPr lang="en-US" sz="1600" dirty="0"/>
              <a:t>. Chandra (microbiology)</a:t>
            </a:r>
          </a:p>
          <a:p>
            <a:r>
              <a:rPr lang="en-US" sz="1600" b="1" dirty="0"/>
              <a:t>	Whether funded or no</a:t>
            </a:r>
            <a:r>
              <a:rPr lang="en-US" sz="1600" dirty="0"/>
              <a:t>t: </a:t>
            </a:r>
            <a:r>
              <a:rPr lang="en-US" sz="1600" dirty="0" smtClean="0"/>
              <a:t>yes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74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029" y="384405"/>
            <a:ext cx="84037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Title</a:t>
            </a:r>
            <a:r>
              <a:rPr lang="en-US" sz="1600" dirty="0"/>
              <a:t> : </a:t>
            </a:r>
            <a:r>
              <a:rPr lang="en-US" sz="1600" dirty="0" smtClean="0"/>
              <a:t>Studies on the ion the ion channels of stem cell </a:t>
            </a:r>
            <a:endParaRPr lang="en-US" sz="1600" dirty="0"/>
          </a:p>
          <a:p>
            <a:r>
              <a:rPr lang="en-US" sz="1600" b="1" dirty="0"/>
              <a:t> </a:t>
            </a:r>
            <a:r>
              <a:rPr lang="en-US" sz="1600" b="1" dirty="0" smtClean="0"/>
              <a:t>    Collaborating  </a:t>
            </a:r>
            <a:r>
              <a:rPr lang="en-US" sz="1600" b="1" dirty="0"/>
              <a:t>faculties with  area in Brackets :</a:t>
            </a:r>
          </a:p>
          <a:p>
            <a:r>
              <a:rPr lang="en-US" sz="1600" dirty="0" smtClean="0"/>
              <a:t>	Dr</a:t>
            </a:r>
            <a:r>
              <a:rPr lang="en-US" sz="1600" dirty="0"/>
              <a:t>. </a:t>
            </a:r>
            <a:r>
              <a:rPr lang="en-US" sz="1600" dirty="0" err="1" smtClean="0"/>
              <a:t>Amal</a:t>
            </a:r>
            <a:r>
              <a:rPr lang="en-US" sz="1600" dirty="0" smtClean="0"/>
              <a:t> K. </a:t>
            </a:r>
            <a:r>
              <a:rPr lang="en-US" sz="1600" dirty="0" err="1" smtClean="0"/>
              <a:t>Bera</a:t>
            </a:r>
            <a:r>
              <a:rPr lang="en-US" sz="1600" dirty="0" smtClean="0"/>
              <a:t> ( Electrophysiology)  and Rama S. </a:t>
            </a:r>
            <a:r>
              <a:rPr lang="en-US" sz="1600" dirty="0" err="1" smtClean="0"/>
              <a:t>Verma</a:t>
            </a:r>
            <a:r>
              <a:rPr lang="en-US" sz="1600" dirty="0" smtClean="0"/>
              <a:t> ( molecular biology and cell biology) </a:t>
            </a:r>
            <a:endParaRPr lang="en-US" sz="1600" dirty="0"/>
          </a:p>
          <a:p>
            <a:r>
              <a:rPr lang="en-US" sz="1600" b="1" dirty="0"/>
              <a:t> </a:t>
            </a:r>
            <a:r>
              <a:rPr lang="en-US" sz="1600" b="1" dirty="0" smtClean="0"/>
              <a:t>     Whether </a:t>
            </a:r>
            <a:r>
              <a:rPr lang="en-US" sz="1600" b="1" dirty="0"/>
              <a:t>funded or no</a:t>
            </a:r>
            <a:r>
              <a:rPr lang="en-US" sz="1600" dirty="0"/>
              <a:t>t: </a:t>
            </a:r>
            <a:r>
              <a:rPr lang="en-US" sz="1600" dirty="0" smtClean="0"/>
              <a:t>not</a:t>
            </a:r>
            <a:endParaRPr lang="en-US" sz="1600" dirty="0"/>
          </a:p>
          <a:p>
            <a:r>
              <a:rPr lang="en-US" sz="1600" b="1" dirty="0"/>
              <a:t> </a:t>
            </a:r>
            <a:r>
              <a:rPr lang="en-US" sz="1600" b="1" dirty="0" smtClean="0"/>
              <a:t>      Whether </a:t>
            </a:r>
            <a:r>
              <a:rPr lang="en-US" sz="1600" b="1" dirty="0"/>
              <a:t>PhD students are involved or not</a:t>
            </a:r>
            <a:r>
              <a:rPr lang="en-US" sz="1600" dirty="0"/>
              <a:t> : </a:t>
            </a:r>
            <a:r>
              <a:rPr lang="en-US" sz="1600" dirty="0" smtClean="0"/>
              <a:t>yes</a:t>
            </a:r>
          </a:p>
          <a:p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3239" y="1758948"/>
            <a:ext cx="8769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Title</a:t>
            </a:r>
            <a:r>
              <a:rPr lang="en-US" sz="1600" dirty="0" smtClean="0"/>
              <a:t> </a:t>
            </a:r>
            <a:r>
              <a:rPr lang="en-US" sz="1600" b="1" dirty="0" smtClean="0"/>
              <a:t>Collaborating  </a:t>
            </a:r>
            <a:r>
              <a:rPr lang="en-US" sz="1600" b="1" dirty="0"/>
              <a:t>faculties with  area in Brackets </a:t>
            </a:r>
            <a:r>
              <a:rPr lang="en-US" sz="1600" dirty="0" smtClean="0"/>
              <a:t>:  Dr. </a:t>
            </a:r>
            <a:r>
              <a:rPr lang="en-US" sz="1600" dirty="0" err="1" smtClean="0"/>
              <a:t>Anju</a:t>
            </a:r>
            <a:r>
              <a:rPr lang="en-US" sz="1600" dirty="0" smtClean="0"/>
              <a:t> </a:t>
            </a:r>
            <a:r>
              <a:rPr lang="en-US" sz="1600" dirty="0" err="1" smtClean="0"/>
              <a:t>Chadha</a:t>
            </a:r>
            <a:r>
              <a:rPr lang="en-US" sz="1600" dirty="0" smtClean="0"/>
              <a:t> (Bio-organic chemistry) and S.N. </a:t>
            </a:r>
            <a:r>
              <a:rPr lang="en-US" sz="1600" dirty="0" err="1" smtClean="0"/>
              <a:t>Gumadi</a:t>
            </a:r>
            <a:r>
              <a:rPr lang="en-US" sz="1600" dirty="0" smtClean="0"/>
              <a:t> (Bioprocess)</a:t>
            </a:r>
          </a:p>
          <a:p>
            <a:r>
              <a:rPr lang="en-US" sz="1600" b="1" dirty="0"/>
              <a:t>Whether funded or no</a:t>
            </a:r>
            <a:r>
              <a:rPr lang="en-US" sz="1600" dirty="0"/>
              <a:t>t: </a:t>
            </a:r>
            <a:r>
              <a:rPr lang="en-US" sz="1600" dirty="0" smtClean="0"/>
              <a:t>yes</a:t>
            </a:r>
            <a:endParaRPr lang="en-US" sz="1600" dirty="0"/>
          </a:p>
          <a:p>
            <a:r>
              <a:rPr lang="en-US" sz="1600" b="1" dirty="0" smtClean="0"/>
              <a:t>Whether </a:t>
            </a:r>
            <a:r>
              <a:rPr lang="en-US" sz="1600" b="1" dirty="0"/>
              <a:t>PhD students are involved or not</a:t>
            </a:r>
            <a:r>
              <a:rPr lang="en-US" sz="1600" dirty="0"/>
              <a:t> </a:t>
            </a:r>
            <a:r>
              <a:rPr lang="en-US" sz="1600" dirty="0" smtClean="0"/>
              <a:t>: yes</a:t>
            </a:r>
          </a:p>
          <a:p>
            <a:endParaRPr lang="en-US" sz="16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Title</a:t>
            </a:r>
            <a:r>
              <a:rPr lang="en-US" sz="1600" b="1" dirty="0" smtClean="0"/>
              <a:t>:  </a:t>
            </a:r>
            <a:r>
              <a:rPr lang="en-US" sz="1600" dirty="0"/>
              <a:t>Genetic dissection of pattern formation in the cellular slime mold </a:t>
            </a:r>
            <a:r>
              <a:rPr lang="en-US" sz="1600" dirty="0" err="1" smtClean="0"/>
              <a:t>polysphondylium</a:t>
            </a:r>
            <a:endParaRPr lang="en-US" sz="1600" dirty="0" smtClean="0"/>
          </a:p>
          <a:p>
            <a:r>
              <a:rPr lang="en-US" sz="1600" b="1" dirty="0"/>
              <a:t>Collaborating  faculties with  area in </a:t>
            </a:r>
            <a:r>
              <a:rPr lang="en-US" sz="1600" b="1" dirty="0" smtClean="0"/>
              <a:t>Brackets : </a:t>
            </a:r>
            <a:r>
              <a:rPr lang="en-US" sz="1600" dirty="0" smtClean="0"/>
              <a:t>Dr. </a:t>
            </a:r>
            <a:r>
              <a:rPr lang="en-US" sz="1600" dirty="0" err="1" smtClean="0"/>
              <a:t>Baskar</a:t>
            </a:r>
            <a:r>
              <a:rPr lang="en-US" sz="1600" dirty="0" smtClean="0"/>
              <a:t> R (plant genetics)  and V. </a:t>
            </a:r>
            <a:r>
              <a:rPr lang="en-US" sz="1600" dirty="0" err="1" smtClean="0"/>
              <a:t>Kesavan</a:t>
            </a:r>
            <a:r>
              <a:rPr lang="en-US" sz="1600" dirty="0" smtClean="0"/>
              <a:t> (Bio-organic chemistry)</a:t>
            </a:r>
          </a:p>
          <a:p>
            <a:r>
              <a:rPr lang="en-US" sz="1600" b="1" dirty="0"/>
              <a:t>Whether funded or no</a:t>
            </a:r>
            <a:r>
              <a:rPr lang="en-US" sz="1600" dirty="0"/>
              <a:t>t: yes</a:t>
            </a:r>
          </a:p>
          <a:p>
            <a:r>
              <a:rPr lang="en-US" sz="1600" b="1" dirty="0"/>
              <a:t>Whether PhD students are involved or not</a:t>
            </a:r>
            <a:r>
              <a:rPr lang="en-US" sz="1600" dirty="0"/>
              <a:t> </a:t>
            </a:r>
            <a:r>
              <a:rPr lang="en-US" sz="1600" dirty="0" smtClean="0"/>
              <a:t>: yes</a:t>
            </a:r>
          </a:p>
          <a:p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Title </a:t>
            </a:r>
            <a:r>
              <a:rPr lang="en-US" sz="1600" dirty="0" smtClean="0"/>
              <a:t>: </a:t>
            </a:r>
            <a:r>
              <a:rPr lang="en-US" sz="1600" dirty="0"/>
              <a:t>Evaluation of the performance of a recombinant </a:t>
            </a:r>
            <a:r>
              <a:rPr lang="en-US" sz="1600" dirty="0" err="1"/>
              <a:t>thermostable</a:t>
            </a:r>
            <a:r>
              <a:rPr lang="en-US" sz="1600" dirty="0"/>
              <a:t> </a:t>
            </a:r>
            <a:r>
              <a:rPr lang="en-US" sz="1600" dirty="0" err="1"/>
              <a:t>endoglucanase</a:t>
            </a:r>
            <a:r>
              <a:rPr lang="en-US" sz="1600" dirty="0"/>
              <a:t> under process </a:t>
            </a:r>
            <a:r>
              <a:rPr lang="en-US" sz="1600" dirty="0" smtClean="0"/>
              <a:t>conditions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Title: </a:t>
            </a:r>
            <a:r>
              <a:rPr lang="en-US" sz="1600" dirty="0"/>
              <a:t>Engineering of a recombinant </a:t>
            </a:r>
            <a:r>
              <a:rPr lang="en-US" sz="1600" dirty="0" err="1"/>
              <a:t>thermostable</a:t>
            </a:r>
            <a:r>
              <a:rPr lang="en-US" sz="1600" dirty="0"/>
              <a:t> acetyl </a:t>
            </a:r>
            <a:r>
              <a:rPr lang="en-US" sz="1600" dirty="0" err="1"/>
              <a:t>xylan</a:t>
            </a:r>
            <a:r>
              <a:rPr lang="en-US" sz="1600" dirty="0"/>
              <a:t> esterase for enhanced </a:t>
            </a:r>
            <a:r>
              <a:rPr lang="en-US" sz="1600" dirty="0" smtClean="0"/>
              <a:t>properties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Title :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/>
              <a:t>Biochemical and biophysical characterization of </a:t>
            </a:r>
            <a:r>
              <a:rPr lang="en-US" sz="1600" dirty="0" err="1"/>
              <a:t>AnaEst</a:t>
            </a:r>
            <a:r>
              <a:rPr lang="en-US" sz="1600" dirty="0"/>
              <a:t>, an </a:t>
            </a:r>
            <a:r>
              <a:rPr lang="en-US" sz="1600" dirty="0" err="1"/>
              <a:t>arylesterase</a:t>
            </a:r>
            <a:r>
              <a:rPr lang="en-US" sz="1600" dirty="0"/>
              <a:t> from anabaena </a:t>
            </a:r>
            <a:r>
              <a:rPr lang="en-US" sz="1600" dirty="0" err="1"/>
              <a:t>sp</a:t>
            </a:r>
            <a:r>
              <a:rPr lang="en-US" sz="1600" dirty="0"/>
              <a:t> PCC </a:t>
            </a:r>
            <a:r>
              <a:rPr lang="en-US" sz="1600" dirty="0" smtClean="0"/>
              <a:t>1720</a:t>
            </a:r>
          </a:p>
          <a:p>
            <a:r>
              <a:rPr lang="en-US" sz="1600" b="1" dirty="0"/>
              <a:t>Collaborating  faculties with  area in </a:t>
            </a:r>
            <a:r>
              <a:rPr lang="en-US" sz="1600" b="1" dirty="0" smtClean="0"/>
              <a:t>Brackets : </a:t>
            </a:r>
            <a:r>
              <a:rPr lang="en-US" sz="1600" dirty="0" smtClean="0"/>
              <a:t>Dr. N. </a:t>
            </a:r>
            <a:r>
              <a:rPr lang="en-US" sz="1600" dirty="0" err="1" smtClean="0"/>
              <a:t>Manoj</a:t>
            </a:r>
            <a:r>
              <a:rPr lang="en-US" sz="1600" dirty="0" smtClean="0"/>
              <a:t> ( structural biology) and S.N. </a:t>
            </a:r>
            <a:r>
              <a:rPr lang="en-US" sz="1600" dirty="0" err="1" smtClean="0"/>
              <a:t>Gumadi</a:t>
            </a:r>
            <a:r>
              <a:rPr lang="en-US" sz="1600" dirty="0" smtClean="0"/>
              <a:t> (Bioprocesses)</a:t>
            </a:r>
          </a:p>
          <a:p>
            <a:r>
              <a:rPr lang="en-US" sz="1600" b="1" dirty="0"/>
              <a:t>Whether funded or no</a:t>
            </a:r>
            <a:r>
              <a:rPr lang="en-US" sz="1600" dirty="0"/>
              <a:t>t: yes</a:t>
            </a:r>
          </a:p>
          <a:p>
            <a:r>
              <a:rPr lang="en-US" sz="1600" b="1" dirty="0"/>
              <a:t>Whether PhD students are involved or not</a:t>
            </a:r>
            <a:r>
              <a:rPr lang="en-US" sz="1600" dirty="0"/>
              <a:t> : </a:t>
            </a:r>
            <a:r>
              <a:rPr lang="en-US" sz="1600" dirty="0" smtClean="0"/>
              <a:t>yes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63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Department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85750" y="1571625"/>
            <a:ext cx="8072438" cy="3429000"/>
          </a:xfrm>
        </p:spPr>
        <p:txBody>
          <a:bodyPr/>
          <a:lstStyle/>
          <a:p>
            <a:pPr eaLnBrk="1" hangingPunct="1"/>
            <a:r>
              <a:rPr lang="en-US" dirty="0" smtClean="0"/>
              <a:t>28 faculty members (1 Emeritus), 250 under-grads, 180 Research scholars</a:t>
            </a:r>
          </a:p>
          <a:p>
            <a:pPr eaLnBrk="1" hangingPunct="1"/>
            <a:r>
              <a:rPr lang="en-US" dirty="0" smtClean="0"/>
              <a:t>Wide-ranging research: from basic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research in molecular basis of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life processes to applied research in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modern biotechnology</a:t>
            </a:r>
          </a:p>
        </p:txBody>
      </p:sp>
      <p:pic>
        <p:nvPicPr>
          <p:cNvPr id="6149" name="Picture 16" descr="rese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6733" y="4464763"/>
            <a:ext cx="2757268" cy="23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2613" y="609613"/>
            <a:ext cx="80639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Title</a:t>
            </a:r>
            <a:r>
              <a:rPr lang="en-US" dirty="0" smtClean="0"/>
              <a:t> </a:t>
            </a:r>
            <a:r>
              <a:rPr lang="en-IN" dirty="0" smtClean="0"/>
              <a:t>: Control of </a:t>
            </a:r>
            <a:r>
              <a:rPr lang="en-IN" i="1" dirty="0" smtClean="0"/>
              <a:t>in vivo</a:t>
            </a:r>
            <a:r>
              <a:rPr lang="en-IN" dirty="0" smtClean="0"/>
              <a:t> polymerisation using synthetic biology approaches: </a:t>
            </a:r>
            <a:r>
              <a:rPr lang="en-IN" dirty="0" err="1" smtClean="0"/>
              <a:t>Guhan</a:t>
            </a:r>
            <a:r>
              <a:rPr lang="en-IN" dirty="0" smtClean="0"/>
              <a:t> </a:t>
            </a:r>
            <a:r>
              <a:rPr lang="en-IN" dirty="0" err="1" smtClean="0"/>
              <a:t>Jayaraman</a:t>
            </a:r>
            <a:r>
              <a:rPr lang="en-IN" dirty="0" smtClean="0"/>
              <a:t> (metabolic engineering) and </a:t>
            </a:r>
            <a:r>
              <a:rPr lang="en-IN" dirty="0" err="1" smtClean="0"/>
              <a:t>Karthik</a:t>
            </a:r>
            <a:r>
              <a:rPr lang="en-IN" dirty="0" smtClean="0"/>
              <a:t> Raman (systems biology); </a:t>
            </a:r>
          </a:p>
          <a:p>
            <a:r>
              <a:rPr lang="en-IN" dirty="0" smtClean="0"/>
              <a:t>Funded: yes (DBT); </a:t>
            </a:r>
          </a:p>
          <a:p>
            <a:r>
              <a:rPr lang="en-IN" dirty="0" smtClean="0"/>
              <a:t>PhD students: Yes (not joint though)</a:t>
            </a:r>
          </a:p>
          <a:p>
            <a:endParaRPr lang="en-IN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Title</a:t>
            </a:r>
            <a:r>
              <a:rPr lang="en-US" dirty="0" smtClean="0"/>
              <a:t> </a:t>
            </a:r>
            <a:r>
              <a:rPr lang="en-IN" dirty="0" smtClean="0"/>
              <a:t>:Enhanced production of alpha -</a:t>
            </a:r>
            <a:r>
              <a:rPr lang="en-IN" dirty="0" err="1" smtClean="0"/>
              <a:t>tocopherol</a:t>
            </a:r>
            <a:r>
              <a:rPr lang="en-IN" dirty="0" smtClean="0"/>
              <a:t> by genetically transformed cell culture of </a:t>
            </a:r>
            <a:r>
              <a:rPr lang="en-IN" i="1" dirty="0" smtClean="0"/>
              <a:t>Helianthus </a:t>
            </a:r>
            <a:r>
              <a:rPr lang="en-IN" i="1" dirty="0" err="1" smtClean="0"/>
              <a:t>annus</a:t>
            </a:r>
            <a:r>
              <a:rPr lang="en-IN" dirty="0" smtClean="0"/>
              <a:t> L.: </a:t>
            </a:r>
            <a:r>
              <a:rPr lang="en-IN" dirty="0" err="1" smtClean="0"/>
              <a:t>Smita</a:t>
            </a:r>
            <a:r>
              <a:rPr lang="en-IN" dirty="0" smtClean="0"/>
              <a:t> </a:t>
            </a:r>
            <a:r>
              <a:rPr lang="en-IN" dirty="0" err="1" smtClean="0"/>
              <a:t>Srivastava</a:t>
            </a:r>
            <a:r>
              <a:rPr lang="en-IN" dirty="0" smtClean="0"/>
              <a:t> (Biochemical Engineering), </a:t>
            </a:r>
            <a:r>
              <a:rPr lang="en-IN" dirty="0" err="1" smtClean="0"/>
              <a:t>Baskar</a:t>
            </a:r>
            <a:r>
              <a:rPr lang="en-IN" dirty="0" smtClean="0"/>
              <a:t> R (plant biology) and </a:t>
            </a:r>
            <a:r>
              <a:rPr lang="en-IN" dirty="0" err="1" smtClean="0"/>
              <a:t>Karthik</a:t>
            </a:r>
            <a:r>
              <a:rPr lang="en-IN" dirty="0" smtClean="0"/>
              <a:t> Raman (systems biology); </a:t>
            </a:r>
          </a:p>
          <a:p>
            <a:r>
              <a:rPr lang="en-IN" dirty="0" smtClean="0"/>
              <a:t>Funded: yes (DBT);</a:t>
            </a:r>
          </a:p>
          <a:p>
            <a:r>
              <a:rPr lang="en-IN" dirty="0" smtClean="0"/>
              <a:t> PhD students: yes (one)</a:t>
            </a:r>
          </a:p>
          <a:p>
            <a:endParaRPr lang="en-IN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Title</a:t>
            </a:r>
            <a:r>
              <a:rPr lang="en-US" dirty="0" smtClean="0"/>
              <a:t> </a:t>
            </a:r>
            <a:r>
              <a:rPr lang="en-IN" dirty="0" smtClean="0"/>
              <a:t>:Massively parallel </a:t>
            </a:r>
            <a:r>
              <a:rPr lang="en-IN" i="1" dirty="0" smtClean="0"/>
              <a:t>in </a:t>
            </a:r>
            <a:r>
              <a:rPr lang="en-IN" i="1" dirty="0" err="1" smtClean="0"/>
              <a:t>silico</a:t>
            </a:r>
            <a:r>
              <a:rPr lang="en-IN" dirty="0" smtClean="0"/>
              <a:t> </a:t>
            </a:r>
            <a:r>
              <a:rPr lang="en-IN" dirty="0" err="1" smtClean="0"/>
              <a:t>phenotyping</a:t>
            </a:r>
            <a:r>
              <a:rPr lang="en-IN" dirty="0" smtClean="0"/>
              <a:t> of metabolic networks: </a:t>
            </a:r>
            <a:r>
              <a:rPr lang="en-IN" dirty="0" err="1" smtClean="0"/>
              <a:t>Karthik</a:t>
            </a:r>
            <a:r>
              <a:rPr lang="en-IN" dirty="0" smtClean="0"/>
              <a:t> Raman (systems biology) and Shankar </a:t>
            </a:r>
            <a:r>
              <a:rPr lang="en-IN" dirty="0" err="1" smtClean="0"/>
              <a:t>Balachandran</a:t>
            </a:r>
            <a:r>
              <a:rPr lang="en-IN" dirty="0" smtClean="0"/>
              <a:t> (CS); </a:t>
            </a:r>
          </a:p>
          <a:p>
            <a:r>
              <a:rPr lang="en-IN" dirty="0" smtClean="0"/>
              <a:t>Funded: no; </a:t>
            </a:r>
          </a:p>
          <a:p>
            <a:r>
              <a:rPr lang="en-IN" dirty="0" smtClean="0"/>
              <a:t>PhD students: No (1 MS student)</a:t>
            </a:r>
          </a:p>
          <a:p>
            <a:endParaRPr lang="en-IN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Title</a:t>
            </a:r>
            <a:r>
              <a:rPr lang="en-US" dirty="0" smtClean="0"/>
              <a:t> </a:t>
            </a:r>
            <a:r>
              <a:rPr lang="en-IN" dirty="0" smtClean="0"/>
              <a:t>: Engineering a Consortia of Microbes for Production of Bio-ethanol: </a:t>
            </a:r>
            <a:r>
              <a:rPr lang="en-IN" dirty="0" err="1" smtClean="0"/>
              <a:t>Karthik</a:t>
            </a:r>
            <a:r>
              <a:rPr lang="en-IN" dirty="0" smtClean="0"/>
              <a:t> Raman (systems biology) and </a:t>
            </a:r>
            <a:r>
              <a:rPr lang="en-IN" dirty="0" err="1" smtClean="0"/>
              <a:t>Smita</a:t>
            </a:r>
            <a:r>
              <a:rPr lang="en-IN" dirty="0" smtClean="0"/>
              <a:t> </a:t>
            </a:r>
            <a:r>
              <a:rPr lang="en-IN" dirty="0" err="1" smtClean="0"/>
              <a:t>Srivastava</a:t>
            </a:r>
            <a:r>
              <a:rPr lang="en-IN" dirty="0" smtClean="0"/>
              <a:t> (Biochemical engineering); </a:t>
            </a:r>
          </a:p>
          <a:p>
            <a:r>
              <a:rPr lang="en-IN" dirty="0" smtClean="0"/>
              <a:t>Funded: no; </a:t>
            </a:r>
          </a:p>
          <a:p>
            <a:r>
              <a:rPr lang="en-IN" dirty="0" smtClean="0"/>
              <a:t>PhD students: yes (one)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963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085" y="472665"/>
            <a:ext cx="89533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Title</a:t>
            </a:r>
            <a:r>
              <a:rPr lang="en-US" sz="1600" b="1" dirty="0"/>
              <a:t> </a:t>
            </a:r>
            <a:r>
              <a:rPr lang="en-US" sz="1600" dirty="0"/>
              <a:t>: Cellular and molecular studies on interaction of the physiological anti-hypertensive peptide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err="1"/>
              <a:t>catestatin</a:t>
            </a:r>
            <a:r>
              <a:rPr lang="en-US" sz="1600" dirty="0"/>
              <a:t> at the neuronal nicotinic acetylcholine receptor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1600" b="1" dirty="0" smtClean="0"/>
          </a:p>
          <a:p>
            <a:r>
              <a:rPr lang="en-US" sz="1600" b="1" dirty="0" smtClean="0"/>
              <a:t>	Collaborating  </a:t>
            </a:r>
            <a:r>
              <a:rPr lang="en-US" sz="1600" b="1" dirty="0"/>
              <a:t>faculties with  area in Brackets : </a:t>
            </a:r>
            <a:r>
              <a:rPr lang="en-US" sz="1600" dirty="0"/>
              <a:t>Dr. </a:t>
            </a:r>
            <a:r>
              <a:rPr lang="en-US" sz="1600" dirty="0" err="1" smtClean="0"/>
              <a:t>Nitish</a:t>
            </a:r>
            <a:r>
              <a:rPr lang="en-US" sz="1600" dirty="0" smtClean="0"/>
              <a:t> </a:t>
            </a:r>
            <a:r>
              <a:rPr lang="en-US" sz="1600" dirty="0" err="1" smtClean="0"/>
              <a:t>Mahapatra</a:t>
            </a:r>
            <a:r>
              <a:rPr lang="en-US" sz="1600" dirty="0" smtClean="0"/>
              <a:t> (Human genetics) </a:t>
            </a:r>
            <a:r>
              <a:rPr lang="en-US" sz="1600" dirty="0"/>
              <a:t>and </a:t>
            </a:r>
            <a:r>
              <a:rPr lang="en-US" sz="1600" dirty="0" err="1" smtClean="0"/>
              <a:t>Amal</a:t>
            </a:r>
            <a:r>
              <a:rPr lang="en-US" sz="1600" dirty="0" smtClean="0"/>
              <a:t> K. </a:t>
            </a:r>
            <a:r>
              <a:rPr lang="en-US" sz="1600" dirty="0" err="1" smtClean="0"/>
              <a:t>Bera</a:t>
            </a:r>
            <a:r>
              <a:rPr lang="en-US" sz="1600" dirty="0" smtClean="0"/>
              <a:t> (Electrophysiology)</a:t>
            </a:r>
            <a:endParaRPr lang="en-US" sz="1600" dirty="0"/>
          </a:p>
          <a:p>
            <a:r>
              <a:rPr lang="en-US" sz="1600" b="1" dirty="0" smtClean="0"/>
              <a:t>	Whether </a:t>
            </a:r>
            <a:r>
              <a:rPr lang="en-US" sz="1600" b="1" dirty="0"/>
              <a:t>funded or no</a:t>
            </a:r>
            <a:r>
              <a:rPr lang="en-US" sz="1600" dirty="0"/>
              <a:t>t: yes</a:t>
            </a:r>
          </a:p>
          <a:p>
            <a:r>
              <a:rPr lang="en-US" sz="1600" b="1" dirty="0" smtClean="0"/>
              <a:t>	Whether </a:t>
            </a:r>
            <a:r>
              <a:rPr lang="en-US" sz="1600" b="1" dirty="0"/>
              <a:t>PhD students are involved or not</a:t>
            </a:r>
            <a:r>
              <a:rPr lang="en-US" sz="1600" dirty="0"/>
              <a:t> : </a:t>
            </a:r>
            <a:r>
              <a:rPr lang="en-US" sz="1600" dirty="0" smtClean="0"/>
              <a:t>yes</a:t>
            </a:r>
          </a:p>
          <a:p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Title</a:t>
            </a:r>
            <a:r>
              <a:rPr lang="en-US" sz="1600" b="1" dirty="0"/>
              <a:t> </a:t>
            </a:r>
            <a:r>
              <a:rPr lang="en-US" sz="1600" dirty="0" smtClean="0"/>
              <a:t>: </a:t>
            </a:r>
            <a:r>
              <a:rPr lang="en-US" sz="1600" dirty="0"/>
              <a:t>P21 activated kinase 1 (PAK 1) mediated protective role of probiotics in inflammatory bowel disease</a:t>
            </a:r>
            <a:endParaRPr lang="en-US" sz="1600" dirty="0">
              <a:solidFill>
                <a:srgbClr val="00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600" b="1" dirty="0"/>
          </a:p>
          <a:p>
            <a:r>
              <a:rPr lang="en-US" sz="1600" b="1" dirty="0"/>
              <a:t>	Collaborating  faculties with  area in Brackets : </a:t>
            </a:r>
            <a:r>
              <a:rPr lang="en-US" sz="1600" dirty="0"/>
              <a:t>Dr. </a:t>
            </a:r>
            <a:r>
              <a:rPr lang="en-US" sz="1600" dirty="0" err="1" smtClean="0"/>
              <a:t>Rayala</a:t>
            </a:r>
            <a:r>
              <a:rPr lang="en-US" sz="1600" dirty="0" smtClean="0"/>
              <a:t> </a:t>
            </a:r>
            <a:r>
              <a:rPr lang="en-US" sz="1600" dirty="0" err="1" smtClean="0"/>
              <a:t>Sureshkumar</a:t>
            </a:r>
            <a:r>
              <a:rPr lang="en-US" sz="1600" dirty="0" smtClean="0"/>
              <a:t> (Cancer Biology) </a:t>
            </a:r>
            <a:r>
              <a:rPr lang="en-US" sz="1600" dirty="0"/>
              <a:t>and </a:t>
            </a:r>
            <a:r>
              <a:rPr lang="en-US" sz="1600" dirty="0" smtClean="0"/>
              <a:t>K.B. </a:t>
            </a:r>
            <a:r>
              <a:rPr lang="en-US" sz="1600" dirty="0" err="1" smtClean="0"/>
              <a:t>Ramachandran</a:t>
            </a:r>
            <a:r>
              <a:rPr lang="en-US" sz="1600" dirty="0" smtClean="0"/>
              <a:t> (Bioprocess)</a:t>
            </a:r>
            <a:endParaRPr lang="en-US" sz="1600" dirty="0"/>
          </a:p>
          <a:p>
            <a:r>
              <a:rPr lang="en-US" sz="1600" b="1" dirty="0"/>
              <a:t>	Whether funded or no</a:t>
            </a:r>
            <a:r>
              <a:rPr lang="en-US" sz="1600" dirty="0"/>
              <a:t>t: yes</a:t>
            </a:r>
          </a:p>
          <a:p>
            <a:r>
              <a:rPr lang="en-US" sz="1600" b="1" dirty="0"/>
              <a:t>	Whether PhD students are involved or not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0070C0"/>
                </a:solidFill>
              </a:rPr>
              <a:t>Title </a:t>
            </a:r>
            <a:r>
              <a:rPr lang="en-US" sz="1600" dirty="0" smtClean="0"/>
              <a:t>: </a:t>
            </a:r>
            <a:r>
              <a:rPr lang="en-US" sz="1600" dirty="0"/>
              <a:t>Studies on the functional and clinical significance of a nuclear receptor co regulator in Parkinson </a:t>
            </a:r>
            <a:r>
              <a:rPr lang="en-US" sz="1600" dirty="0" smtClean="0"/>
              <a:t>disease</a:t>
            </a:r>
          </a:p>
          <a:p>
            <a:r>
              <a:rPr lang="en-US" sz="1600" b="1" dirty="0" smtClean="0"/>
              <a:t>            Collaborating  </a:t>
            </a:r>
            <a:r>
              <a:rPr lang="en-US" sz="1600" b="1" dirty="0"/>
              <a:t>faculties with  area in Brackets : </a:t>
            </a:r>
            <a:r>
              <a:rPr lang="en-US" sz="1600" dirty="0"/>
              <a:t>Dr. </a:t>
            </a:r>
            <a:r>
              <a:rPr lang="en-US" sz="1600" dirty="0" err="1"/>
              <a:t>Rayala</a:t>
            </a:r>
            <a:r>
              <a:rPr lang="en-US" sz="1600" dirty="0"/>
              <a:t> </a:t>
            </a:r>
            <a:r>
              <a:rPr lang="en-US" sz="1600" dirty="0" err="1"/>
              <a:t>Sureshkumar</a:t>
            </a:r>
            <a:r>
              <a:rPr lang="en-US" sz="1600" dirty="0"/>
              <a:t> (Cancer Biology) and </a:t>
            </a:r>
            <a:r>
              <a:rPr lang="en-US" sz="1600" dirty="0" smtClean="0"/>
              <a:t>V. </a:t>
            </a:r>
            <a:r>
              <a:rPr lang="en-US" sz="1600" dirty="0" err="1" smtClean="0"/>
              <a:t>Kesavan</a:t>
            </a:r>
            <a:r>
              <a:rPr lang="en-US" sz="1600" dirty="0" smtClean="0"/>
              <a:t> (Bioorganic chemistry)</a:t>
            </a:r>
            <a:endParaRPr lang="en-US" sz="1600" dirty="0"/>
          </a:p>
          <a:p>
            <a:r>
              <a:rPr lang="en-US" sz="1600" b="1" dirty="0"/>
              <a:t>	Whether funded or no</a:t>
            </a:r>
            <a:r>
              <a:rPr lang="en-US" sz="1600" dirty="0"/>
              <a:t>t: yes</a:t>
            </a:r>
          </a:p>
          <a:p>
            <a:r>
              <a:rPr lang="en-US" sz="1600" b="1" dirty="0"/>
              <a:t>	Whether PhD students are involved or not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endParaRPr lang="en-US" sz="1600" dirty="0" smtClean="0"/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30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085" y="472665"/>
            <a:ext cx="89533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/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b="1" dirty="0" smtClean="0">
                <a:solidFill>
                  <a:srgbClr val="0070C0"/>
                </a:solidFill>
              </a:rPr>
              <a:t>Title :</a:t>
            </a:r>
            <a:r>
              <a:rPr lang="en-US" sz="1600" dirty="0" smtClean="0"/>
              <a:t>  </a:t>
            </a:r>
            <a:r>
              <a:rPr lang="en-US" sz="1600" dirty="0"/>
              <a:t>Studies on the biochemical, biophysical and functional characterization of human phospholipid </a:t>
            </a:r>
            <a:r>
              <a:rPr lang="en-US" sz="1600" dirty="0" err="1"/>
              <a:t>scramblase</a:t>
            </a:r>
            <a:r>
              <a:rPr lang="en-US" sz="1600" dirty="0"/>
              <a:t> 1(hPLSCR1) interaction </a:t>
            </a:r>
            <a:r>
              <a:rPr lang="en-US" sz="1600" dirty="0" smtClean="0"/>
              <a:t>	with </a:t>
            </a:r>
            <a:r>
              <a:rPr lang="en-US" sz="1600" dirty="0"/>
              <a:t>topoisomerase </a:t>
            </a:r>
            <a:r>
              <a:rPr lang="en-US" sz="1600" dirty="0" smtClean="0"/>
              <a:t>II</a:t>
            </a:r>
          </a:p>
          <a:p>
            <a:r>
              <a:rPr lang="en-US" sz="1600" b="1" dirty="0" smtClean="0"/>
              <a:t>Collaborating  </a:t>
            </a:r>
            <a:r>
              <a:rPr lang="en-US" sz="1600" b="1" dirty="0"/>
              <a:t>faculties with  area in Brackets : </a:t>
            </a:r>
            <a:r>
              <a:rPr lang="en-US" sz="1600" dirty="0"/>
              <a:t>S.N. </a:t>
            </a:r>
            <a:r>
              <a:rPr lang="en-US" sz="1600" dirty="0" err="1"/>
              <a:t>Gumadi</a:t>
            </a:r>
            <a:r>
              <a:rPr lang="en-US" sz="1600" dirty="0"/>
              <a:t> (Bioprocess</a:t>
            </a:r>
            <a:r>
              <a:rPr lang="en-US" sz="1600" dirty="0" smtClean="0"/>
              <a:t>) and A. </a:t>
            </a:r>
            <a:r>
              <a:rPr lang="en-US" sz="1600" dirty="0" err="1" smtClean="0"/>
              <a:t>Gopalakrishna</a:t>
            </a:r>
            <a:r>
              <a:rPr lang="en-US" sz="1600" dirty="0" smtClean="0"/>
              <a:t> (protein chemistry)</a:t>
            </a:r>
            <a:endParaRPr lang="en-US" sz="1600" dirty="0"/>
          </a:p>
          <a:p>
            <a:r>
              <a:rPr lang="en-US" sz="1600" b="1" dirty="0" smtClean="0"/>
              <a:t>Whether </a:t>
            </a:r>
            <a:r>
              <a:rPr lang="en-US" sz="1600" b="1" dirty="0"/>
              <a:t>funded or no</a:t>
            </a:r>
            <a:r>
              <a:rPr lang="en-US" sz="1600" dirty="0"/>
              <a:t>t: yes</a:t>
            </a:r>
          </a:p>
          <a:p>
            <a:r>
              <a:rPr lang="en-US" sz="1600" b="1" dirty="0" smtClean="0"/>
              <a:t>Whether </a:t>
            </a:r>
            <a:r>
              <a:rPr lang="en-US" sz="1600" b="1" dirty="0"/>
              <a:t>PhD students are involved or not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b="1" dirty="0" smtClean="0">
                <a:solidFill>
                  <a:srgbClr val="0070C0"/>
                </a:solidFill>
              </a:rPr>
              <a:t>Title</a:t>
            </a:r>
            <a:r>
              <a:rPr lang="en-US" sz="1600" dirty="0" smtClean="0"/>
              <a:t> :  </a:t>
            </a:r>
            <a:r>
              <a:rPr lang="en-US" sz="1600" dirty="0"/>
              <a:t>Development of Online Handwriting Recognition system for Indian language (OHWR) - Phase II - Deployment of an application and </a:t>
            </a:r>
            <a:r>
              <a:rPr lang="en-US" sz="1600" dirty="0" smtClean="0"/>
              <a:t>	improvement </a:t>
            </a:r>
            <a:r>
              <a:rPr lang="en-US" sz="1600" dirty="0"/>
              <a:t>of engine </a:t>
            </a:r>
            <a:r>
              <a:rPr lang="en-US" sz="1600" dirty="0" smtClean="0"/>
              <a:t>performance</a:t>
            </a:r>
          </a:p>
          <a:p>
            <a:r>
              <a:rPr lang="en-US" sz="1600" b="1" dirty="0" smtClean="0"/>
              <a:t>Collaborating  </a:t>
            </a:r>
            <a:r>
              <a:rPr lang="en-US" sz="1600" b="1" dirty="0"/>
              <a:t>faculties with  area in Brackets </a:t>
            </a:r>
            <a:r>
              <a:rPr lang="en-US" sz="1600" dirty="0" smtClean="0"/>
              <a:t>: Dr. </a:t>
            </a:r>
            <a:r>
              <a:rPr lang="en-US" sz="1600" dirty="0" err="1" smtClean="0"/>
              <a:t>Srinivasa</a:t>
            </a:r>
            <a:r>
              <a:rPr lang="en-US" sz="1600" dirty="0" smtClean="0"/>
              <a:t> </a:t>
            </a:r>
            <a:r>
              <a:rPr lang="en-US" sz="1600" dirty="0" err="1" smtClean="0"/>
              <a:t>Chakravarthy</a:t>
            </a:r>
            <a:r>
              <a:rPr lang="en-US" sz="1600" dirty="0" smtClean="0"/>
              <a:t> (Computational Neuroscience) </a:t>
            </a:r>
            <a:r>
              <a:rPr lang="en-US" sz="1600" dirty="0"/>
              <a:t>and </a:t>
            </a:r>
            <a:r>
              <a:rPr lang="en-US" sz="1600" dirty="0" smtClean="0"/>
              <a:t>C. Chandrasekhar (CS)	</a:t>
            </a:r>
          </a:p>
          <a:p>
            <a:r>
              <a:rPr lang="en-US" sz="1600" b="1" dirty="0" smtClean="0"/>
              <a:t>Whether funded or no</a:t>
            </a:r>
            <a:r>
              <a:rPr lang="en-US" sz="1600" dirty="0" smtClean="0"/>
              <a:t>t: yes</a:t>
            </a:r>
            <a:endParaRPr lang="en-US" sz="1600" b="1" dirty="0" smtClean="0"/>
          </a:p>
          <a:p>
            <a:r>
              <a:rPr lang="en-US" sz="1600" b="1" dirty="0" smtClean="0"/>
              <a:t>Whether </a:t>
            </a:r>
            <a:r>
              <a:rPr lang="en-US" sz="1600" b="1" dirty="0"/>
              <a:t>PhD students are involved or not</a:t>
            </a:r>
            <a:r>
              <a:rPr lang="en-US" sz="1600" dirty="0"/>
              <a:t> :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30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855149" y="467806"/>
          <a:ext cx="4944794" cy="299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855148" y="3805422"/>
          <a:ext cx="5053651" cy="291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97845" y="80220"/>
            <a:ext cx="2070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Sponsored projects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90738" y="3433019"/>
            <a:ext cx="2165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IN" dirty="0" smtClean="0"/>
              <a:t>Consultancy projects</a:t>
            </a: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4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with Immediate Societal Impact in last 5 years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42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725" y="167586"/>
            <a:ext cx="83851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Science popularization:   </a:t>
            </a:r>
          </a:p>
          <a:p>
            <a:endParaRPr lang="en-US" sz="2400" b="1" dirty="0"/>
          </a:p>
          <a:p>
            <a:r>
              <a:rPr lang="en-US" sz="2400" b="1" i="1" dirty="0" err="1" smtClean="0"/>
              <a:t>Srinivasa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Chakravarthy</a:t>
            </a:r>
            <a:r>
              <a:rPr lang="en-US" sz="2400" dirty="0" smtClean="0"/>
              <a:t> 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Has written books in Telugu for a popular audience on Charles Darwin, </a:t>
            </a:r>
            <a:r>
              <a:rPr lang="en-US" sz="1600" dirty="0" err="1" smtClean="0"/>
              <a:t>Srinivasa</a:t>
            </a:r>
            <a:r>
              <a:rPr lang="en-US" sz="1600" dirty="0" smtClean="0"/>
              <a:t> </a:t>
            </a:r>
            <a:r>
              <a:rPr lang="en-US" sz="1600" dirty="0" err="1" smtClean="0"/>
              <a:t>Ramanujam</a:t>
            </a:r>
            <a:r>
              <a:rPr lang="en-US" sz="1600" dirty="0" smtClean="0"/>
              <a:t>, Vasco da Gama, Galileo, Christopher Columbus, historical anecdotes in mathematics, measuring astronomical distances, exploration and colonization of Mars, etc., 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Has translated into Telugu, about 10 books by various authors:  </a:t>
            </a:r>
            <a:r>
              <a:rPr lang="en-US" sz="1600" dirty="0" err="1" smtClean="0"/>
              <a:t>Jagdish</a:t>
            </a:r>
            <a:r>
              <a:rPr lang="en-US" sz="1600" dirty="0" smtClean="0"/>
              <a:t> Chandra Bose, Michael Faraday, John Holt, Gamow, Arthur C. Clarke, etc.,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Has translated 27 books by Isaac Asimov under the `Science Fact’ Masterpieces:  How did we learn about -  Beginnings of Life, Genes, DNA, Photosynthesis, Germs, Life in the Deep Sea, Superconductivity, etc., 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Has authored a weekly science column in `Andhra </a:t>
            </a:r>
            <a:r>
              <a:rPr lang="en-US" sz="1600" dirty="0" err="1" smtClean="0"/>
              <a:t>Bhoomi</a:t>
            </a:r>
            <a:r>
              <a:rPr lang="en-US" sz="1600" dirty="0" smtClean="0"/>
              <a:t>’, a Telugu daily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Is the author of a science blog in Telugu, </a:t>
            </a:r>
            <a:r>
              <a:rPr lang="en-US" sz="1600" u="sng" dirty="0">
                <a:hlinkClick r:id="rId2"/>
              </a:rPr>
              <a:t>http://</a:t>
            </a:r>
            <a:r>
              <a:rPr lang="en-US" sz="1600" u="sng" dirty="0" smtClean="0">
                <a:hlinkClick r:id="rId2"/>
              </a:rPr>
              <a:t>scienceintelugu.blogspot.in</a:t>
            </a:r>
            <a:r>
              <a:rPr lang="en-US" sz="1600" u="sng" dirty="0" smtClean="0"/>
              <a:t> </a:t>
            </a:r>
            <a:r>
              <a:rPr lang="en-US" sz="1600" dirty="0" smtClean="0"/>
              <a:t>with over 1 lakh hits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725" y="5883621"/>
            <a:ext cx="8061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Popular lectures in schools by many faculty in the Department</a:t>
            </a:r>
            <a:endParaRPr lang="en-US" sz="24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78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0" y="858982"/>
            <a:ext cx="747076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Project</a:t>
            </a:r>
          </a:p>
          <a:p>
            <a:endParaRPr lang="en-US" sz="2000" dirty="0"/>
          </a:p>
          <a:p>
            <a:r>
              <a:rPr lang="en-US" sz="2000" dirty="0" smtClean="0"/>
              <a:t>Power generation in rural areas using biogas from non-edible oil cakes</a:t>
            </a:r>
          </a:p>
          <a:p>
            <a:endParaRPr lang="en-US" sz="2000" dirty="0"/>
          </a:p>
          <a:p>
            <a:r>
              <a:rPr lang="en-US" sz="2000" dirty="0"/>
              <a:t>T. S. Chandra </a:t>
            </a:r>
            <a:r>
              <a:rPr lang="en-US" sz="2000" dirty="0" smtClean="0"/>
              <a:t>and K. B. </a:t>
            </a:r>
            <a:r>
              <a:rPr lang="en-US" sz="2000" dirty="0" err="1" smtClean="0"/>
              <a:t>Ramachandran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Funded by: IIT Alumni (8.5 lakhs)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54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42454" y="285750"/>
          <a:ext cx="8659091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31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122" y="388747"/>
            <a:ext cx="86067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Awards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computational biology group of BT, IIT Madras was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recognised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by DBT,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GoI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(20130) as one of the top performing centre (based on publications and impact factor) amongst 157 other Bioinformatics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India.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Innovative Young Biotechnologist Award (2012) from the Department of Biotechnology, New Delhi, India-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Narayanan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NASI-SCOPUS , Elsevier awards by Dr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Sanjib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Senapati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(2011) and Prof.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Sathyanarayan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Gummadi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(2012)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…………………….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u="sng" dirty="0" smtClean="0">
                <a:latin typeface="Times New Roman" pitchFamily="18" charset="0"/>
                <a:cs typeface="Times New Roman" pitchFamily="18" charset="0"/>
              </a:rPr>
              <a:t>Fellow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Indian Academy of Sciences - A.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Jayakrishnan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Royal Society of Chemistry, England – Mukesh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Doble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4241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IPR and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65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ITM\BT\Brochure\res\Images\DSC01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913205"/>
            <a:ext cx="4470830" cy="298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ukesh\AppData\Local\Microsoft\Windows\Temporary Internet Files\Content.IE5\IRW5P646\IIT-BIO-TECH-SUSTAINABILITY-CENTR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185" y="1913205"/>
            <a:ext cx="4206555" cy="298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627834" y="1111348"/>
            <a:ext cx="211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Proposed BIOTECH II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72"/>
            <a:ext cx="8229600" cy="799420"/>
          </a:xfrm>
        </p:spPr>
        <p:txBody>
          <a:bodyPr>
            <a:noAutofit/>
          </a:bodyPr>
          <a:lstStyle/>
          <a:p>
            <a:r>
              <a:rPr lang="en-US" sz="3600" dirty="0" smtClean="0"/>
              <a:t>Patents filed in last 5 years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1480"/>
            <a:ext cx="8229600" cy="5096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Faculty Name :  Dr. </a:t>
            </a:r>
            <a:r>
              <a:rPr lang="en-US" sz="1600" dirty="0" err="1" smtClean="0"/>
              <a:t>Anju</a:t>
            </a:r>
            <a:r>
              <a:rPr lang="en-US" sz="1600" dirty="0" smtClean="0"/>
              <a:t> </a:t>
            </a:r>
            <a:r>
              <a:rPr lang="en-US" sz="1600" dirty="0" err="1" smtClean="0"/>
              <a:t>Chadha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National/ International</a:t>
            </a:r>
          </a:p>
          <a:p>
            <a:pPr marL="0" indent="0">
              <a:buNone/>
            </a:pPr>
            <a:r>
              <a:rPr lang="en-US" sz="1600" dirty="0" smtClean="0"/>
              <a:t>Year of Filing : 2008 -2009</a:t>
            </a:r>
          </a:p>
          <a:p>
            <a:pPr marL="0" indent="0">
              <a:buNone/>
            </a:pPr>
            <a:r>
              <a:rPr lang="en-US" sz="1600" dirty="0" smtClean="0"/>
              <a:t>Area/Topic : Process for the preparation of optically pure Amino acids using </a:t>
            </a:r>
            <a:r>
              <a:rPr lang="en-US" sz="1600" dirty="0" err="1" smtClean="0"/>
              <a:t>Biocatalytic</a:t>
            </a:r>
            <a:r>
              <a:rPr lang="en-US" sz="1600" dirty="0" smtClean="0"/>
              <a:t> </a:t>
            </a:r>
            <a:r>
              <a:rPr lang="en-US" sz="1600" dirty="0" err="1" smtClean="0"/>
              <a:t>Deracemisation</a:t>
            </a:r>
            <a:r>
              <a:rPr lang="en-US" sz="1600" dirty="0" smtClean="0"/>
              <a:t> reaction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Faculty </a:t>
            </a:r>
            <a:r>
              <a:rPr lang="en-US" sz="1600" dirty="0"/>
              <a:t>Name :  Dr. </a:t>
            </a:r>
            <a:r>
              <a:rPr lang="en-US" sz="1600" dirty="0" smtClean="0"/>
              <a:t>Rama S. </a:t>
            </a:r>
            <a:r>
              <a:rPr lang="en-US" sz="1600" dirty="0" err="1" smtClean="0"/>
              <a:t>Verma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National/ International</a:t>
            </a:r>
          </a:p>
          <a:p>
            <a:pPr marL="0" indent="0">
              <a:buNone/>
            </a:pPr>
            <a:r>
              <a:rPr lang="en-US" sz="1600" dirty="0"/>
              <a:t>Year of Filing : </a:t>
            </a:r>
            <a:r>
              <a:rPr lang="en-US" sz="1600" dirty="0" smtClean="0"/>
              <a:t>2009 </a:t>
            </a:r>
            <a:r>
              <a:rPr lang="en-US" sz="1600" dirty="0"/>
              <a:t>-</a:t>
            </a:r>
            <a:r>
              <a:rPr lang="en-US" sz="1600" dirty="0" smtClean="0"/>
              <a:t>2010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Area/Topic : Micro-array data at NCBI	. A diphtheria  toxin –stem cell factor protein targeted biotherapy of c-Kit tumors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Faculty </a:t>
            </a:r>
            <a:r>
              <a:rPr lang="en-US" sz="1600" dirty="0"/>
              <a:t>Name :  Dr. </a:t>
            </a:r>
            <a:r>
              <a:rPr lang="en-US" sz="1600" dirty="0" err="1" smtClean="0"/>
              <a:t>Mukesh</a:t>
            </a:r>
            <a:r>
              <a:rPr lang="en-US" sz="1600" dirty="0" smtClean="0"/>
              <a:t> </a:t>
            </a:r>
            <a:r>
              <a:rPr lang="en-US" sz="1600" dirty="0" err="1"/>
              <a:t>D</a:t>
            </a:r>
            <a:r>
              <a:rPr lang="en-US" sz="1600" dirty="0" err="1" smtClean="0"/>
              <a:t>oble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National/ International</a:t>
            </a:r>
          </a:p>
          <a:p>
            <a:pPr marL="0" indent="0">
              <a:buNone/>
            </a:pPr>
            <a:r>
              <a:rPr lang="en-US" sz="1600" dirty="0"/>
              <a:t>Year of Filing : </a:t>
            </a:r>
            <a:r>
              <a:rPr lang="en-US" sz="1600" dirty="0" smtClean="0"/>
              <a:t>2011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Area : New Anti-tuberculosis antibiotic from marine </a:t>
            </a:r>
            <a:r>
              <a:rPr lang="en-US" sz="1600" dirty="0" err="1" smtClean="0"/>
              <a:t>actinomycetes</a:t>
            </a:r>
            <a:r>
              <a:rPr lang="en-US" sz="1600" dirty="0" smtClean="0"/>
              <a:t> strain R2,/247/DEL/2011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Faculty </a:t>
            </a:r>
            <a:r>
              <a:rPr lang="en-US" sz="1600" dirty="0"/>
              <a:t>name(s) : Dr. Rama S. </a:t>
            </a:r>
            <a:r>
              <a:rPr lang="en-US" sz="1600" dirty="0" err="1" smtClean="0"/>
              <a:t>Verma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National/ International</a:t>
            </a:r>
          </a:p>
          <a:p>
            <a:pPr marL="0" indent="0">
              <a:buNone/>
            </a:pPr>
            <a:r>
              <a:rPr lang="en-US" sz="1600" dirty="0"/>
              <a:t>Year of Filing : </a:t>
            </a:r>
          </a:p>
          <a:p>
            <a:pPr marL="0" indent="0">
              <a:buNone/>
            </a:pPr>
            <a:r>
              <a:rPr lang="en-US" sz="1600" dirty="0"/>
              <a:t>A</a:t>
            </a:r>
            <a:r>
              <a:rPr lang="en-US" sz="1600" dirty="0" smtClean="0"/>
              <a:t>rea/topic : </a:t>
            </a:r>
            <a:r>
              <a:rPr lang="en-US" sz="1600" dirty="0"/>
              <a:t>i. GSE17233 – involved in  </a:t>
            </a:r>
            <a:r>
              <a:rPr lang="en-US" sz="1600" dirty="0" err="1"/>
              <a:t>fanconi</a:t>
            </a:r>
            <a:r>
              <a:rPr lang="en-US" sz="1600" dirty="0"/>
              <a:t> </a:t>
            </a:r>
            <a:r>
              <a:rPr lang="en-US" sz="1600" dirty="0" smtClean="0"/>
              <a:t>anemia</a:t>
            </a:r>
          </a:p>
          <a:p>
            <a:pPr marL="1828800" lvl="4" indent="0">
              <a:buNone/>
            </a:pPr>
            <a:endParaRPr lang="en-US" sz="1600" dirty="0"/>
          </a:p>
          <a:p>
            <a:pPr marL="1828800" lvl="4" indent="0">
              <a:buNone/>
            </a:pPr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99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942" y="321439"/>
            <a:ext cx="81860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IP </a:t>
            </a:r>
            <a:r>
              <a:rPr lang="en-US" b="1" dirty="0" smtClean="0"/>
              <a:t>granted</a:t>
            </a:r>
          </a:p>
          <a:p>
            <a:endParaRPr lang="en-US" b="1" dirty="0"/>
          </a:p>
          <a:p>
            <a:endParaRPr lang="en-US" b="1" dirty="0"/>
          </a:p>
          <a:p>
            <a:pPr lvl="1"/>
            <a:r>
              <a:rPr lang="en-US" b="1" dirty="0"/>
              <a:t>Faculty name(s) : Dr. </a:t>
            </a:r>
            <a:r>
              <a:rPr lang="en-US" b="1" dirty="0" err="1"/>
              <a:t>Anju</a:t>
            </a:r>
            <a:r>
              <a:rPr lang="en-US" b="1" dirty="0"/>
              <a:t> </a:t>
            </a:r>
            <a:r>
              <a:rPr lang="en-US" b="1" dirty="0" err="1"/>
              <a:t>Chadha</a:t>
            </a:r>
            <a:endParaRPr lang="en-US" b="1" dirty="0"/>
          </a:p>
          <a:p>
            <a:pPr lvl="1"/>
            <a:endParaRPr lang="en-US" dirty="0"/>
          </a:p>
          <a:p>
            <a:pPr lvl="1"/>
            <a:r>
              <a:rPr lang="en-US" dirty="0"/>
              <a:t> area/topic of IP : i. A process for the lipase </a:t>
            </a:r>
            <a:r>
              <a:rPr lang="en-US" dirty="0" err="1"/>
              <a:t>catalysed</a:t>
            </a:r>
            <a:r>
              <a:rPr lang="en-US" dirty="0"/>
              <a:t>  preparation of alkyl and aryl esters of </a:t>
            </a:r>
            <a:r>
              <a:rPr lang="en-US" dirty="0" err="1"/>
              <a:t>hydrocinnamic</a:t>
            </a:r>
            <a:r>
              <a:rPr lang="en-US" dirty="0"/>
              <a:t> acid.</a:t>
            </a:r>
          </a:p>
          <a:p>
            <a:pPr lvl="1"/>
            <a:r>
              <a:rPr lang="en-US" dirty="0"/>
              <a:t>                               ii. A process  for the </a:t>
            </a:r>
            <a:r>
              <a:rPr lang="en-US" dirty="0" err="1"/>
              <a:t>Monoacylation</a:t>
            </a:r>
            <a:r>
              <a:rPr lang="en-US" dirty="0"/>
              <a:t> of </a:t>
            </a:r>
            <a:r>
              <a:rPr lang="en-US" dirty="0" err="1"/>
              <a:t>Polyols</a:t>
            </a:r>
            <a:r>
              <a:rPr lang="en-US" dirty="0"/>
              <a:t> with Alkyl  and Aryl Beta-</a:t>
            </a:r>
            <a:r>
              <a:rPr lang="en-US" dirty="0" err="1"/>
              <a:t>ketoesters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b="1" dirty="0"/>
              <a:t>Faculty name(s) : Dr. GK </a:t>
            </a:r>
            <a:r>
              <a:rPr lang="en-US" b="1" dirty="0" err="1"/>
              <a:t>Suraishkumar</a:t>
            </a:r>
            <a:endParaRPr lang="en-US" b="1" dirty="0"/>
          </a:p>
          <a:p>
            <a:pPr lvl="1"/>
            <a:r>
              <a:rPr lang="en-US" dirty="0"/>
              <a:t> area/topic of IP : A bioreactor for plant shoot culture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01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Incubation in last 5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7874"/>
            <a:ext cx="8396159" cy="5072207"/>
          </a:xfrm>
        </p:spPr>
        <p:txBody>
          <a:bodyPr>
            <a:normAutofit/>
          </a:bodyPr>
          <a:lstStyle/>
          <a:p>
            <a:r>
              <a:rPr lang="en-US" dirty="0" smtClean="0"/>
              <a:t>Companies incubated by faculty and students</a:t>
            </a:r>
          </a:p>
          <a:p>
            <a:pPr lvl="1"/>
            <a:r>
              <a:rPr lang="en-US" dirty="0" smtClean="0"/>
              <a:t>Name of company:  </a:t>
            </a:r>
            <a:r>
              <a:rPr lang="en-US" dirty="0" smtClean="0">
                <a:solidFill>
                  <a:srgbClr val="C00000"/>
                </a:solidFill>
              </a:rPr>
              <a:t>Sea6 Energy</a:t>
            </a:r>
          </a:p>
          <a:p>
            <a:pPr marL="457200" lvl="1" indent="0">
              <a:buNone/>
            </a:pPr>
            <a:r>
              <a:rPr lang="en-US" dirty="0" smtClean="0"/>
              <a:t>Name(s) of founder(s):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C00000"/>
                </a:solidFill>
              </a:rPr>
              <a:t>Sayash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Kumar, </a:t>
            </a:r>
            <a:r>
              <a:rPr lang="en-US" dirty="0" err="1" smtClean="0">
                <a:solidFill>
                  <a:srgbClr val="C00000"/>
                </a:solidFill>
              </a:rPr>
              <a:t>Sailaja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Nori</a:t>
            </a:r>
            <a:r>
              <a:rPr lang="en-US" dirty="0" smtClean="0">
                <a:solidFill>
                  <a:srgbClr val="C00000"/>
                </a:solidFill>
              </a:rPr>
              <a:t>, Nelson </a:t>
            </a:r>
            <a:r>
              <a:rPr lang="en-US" dirty="0" err="1" smtClean="0">
                <a:solidFill>
                  <a:srgbClr val="C00000"/>
                </a:solidFill>
              </a:rPr>
              <a:t>Vadaserry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Sowmya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Shrikumar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Suryanarayan</a:t>
            </a:r>
            <a:endParaRPr lang="en-US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Year of incubation:   </a:t>
            </a:r>
            <a:r>
              <a:rPr lang="en-US" dirty="0" smtClean="0">
                <a:solidFill>
                  <a:srgbClr val="C00000"/>
                </a:solidFill>
              </a:rPr>
              <a:t>2010</a:t>
            </a:r>
          </a:p>
          <a:p>
            <a:pPr lvl="1"/>
            <a:r>
              <a:rPr lang="en-US" dirty="0" smtClean="0"/>
              <a:t>Product name/category:   </a:t>
            </a:r>
            <a:r>
              <a:rPr lang="en-US" dirty="0" err="1" smtClean="0">
                <a:solidFill>
                  <a:srgbClr val="C00000"/>
                </a:solidFill>
              </a:rPr>
              <a:t>Seeweed</a:t>
            </a:r>
            <a:r>
              <a:rPr lang="en-US" dirty="0" smtClean="0">
                <a:solidFill>
                  <a:srgbClr val="C00000"/>
                </a:solidFill>
              </a:rPr>
              <a:t> biofuel</a:t>
            </a:r>
          </a:p>
          <a:p>
            <a:pPr lvl="1"/>
            <a:r>
              <a:rPr lang="en-US" dirty="0" smtClean="0"/>
              <a:t>Any information on current status (cash flow positive, pilot stage,…):  </a:t>
            </a:r>
            <a:r>
              <a:rPr lang="en-US" dirty="0" err="1" smtClean="0">
                <a:solidFill>
                  <a:srgbClr val="C00000"/>
                </a:solidFill>
              </a:rPr>
              <a:t>Rs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 smtClean="0">
                <a:solidFill>
                  <a:srgbClr val="C00000"/>
                </a:solidFill>
              </a:rPr>
              <a:t>1 </a:t>
            </a:r>
            <a:r>
              <a:rPr lang="en-US" dirty="0" err="1" smtClean="0">
                <a:solidFill>
                  <a:srgbClr val="C00000"/>
                </a:solidFill>
              </a:rPr>
              <a:t>crore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4733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Incubation in last 5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7874"/>
            <a:ext cx="8396159" cy="5072207"/>
          </a:xfrm>
        </p:spPr>
        <p:txBody>
          <a:bodyPr>
            <a:normAutofit/>
          </a:bodyPr>
          <a:lstStyle/>
          <a:p>
            <a:r>
              <a:rPr lang="en-US" dirty="0" smtClean="0"/>
              <a:t>Companies incubated by faculty and students</a:t>
            </a:r>
          </a:p>
          <a:p>
            <a:pPr lvl="1"/>
            <a:r>
              <a:rPr lang="en-US" dirty="0" smtClean="0"/>
              <a:t>Name of company:     </a:t>
            </a:r>
            <a:r>
              <a:rPr lang="en-US" dirty="0" err="1" smtClean="0">
                <a:solidFill>
                  <a:srgbClr val="C00000"/>
                </a:solidFill>
              </a:rPr>
              <a:t>Purius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Nanosystems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Name(s) of founder(s):  </a:t>
            </a:r>
            <a:r>
              <a:rPr lang="en-US" dirty="0" smtClean="0">
                <a:solidFill>
                  <a:srgbClr val="C00000"/>
                </a:solidFill>
              </a:rPr>
              <a:t>G </a:t>
            </a:r>
            <a:r>
              <a:rPr lang="en-US" dirty="0" err="1" smtClean="0">
                <a:solidFill>
                  <a:srgbClr val="C00000"/>
                </a:solidFill>
              </a:rPr>
              <a:t>Purushothaman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and S </a:t>
            </a:r>
            <a:r>
              <a:rPr lang="en-US" dirty="0" err="1" smtClean="0">
                <a:solidFill>
                  <a:srgbClr val="C00000"/>
                </a:solidFill>
              </a:rPr>
              <a:t>Kousik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Year of incubation:  </a:t>
            </a:r>
            <a:r>
              <a:rPr lang="en-US" dirty="0" smtClean="0">
                <a:solidFill>
                  <a:srgbClr val="C00000"/>
                </a:solidFill>
              </a:rPr>
              <a:t>2012</a:t>
            </a:r>
          </a:p>
          <a:p>
            <a:pPr lvl="1"/>
            <a:r>
              <a:rPr lang="en-US" dirty="0" smtClean="0"/>
              <a:t>Product name/category: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Portable Multipurpose Diagnostic Device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Any information on current status (cash flow positive, pilot stage,…): </a:t>
            </a:r>
            <a:r>
              <a:rPr lang="en-US" dirty="0" err="1" smtClean="0">
                <a:solidFill>
                  <a:srgbClr val="C00000"/>
                </a:solidFill>
              </a:rPr>
              <a:t>Rs</a:t>
            </a:r>
            <a:r>
              <a:rPr lang="en-US" dirty="0">
                <a:solidFill>
                  <a:srgbClr val="C00000"/>
                </a:solidFill>
              </a:rPr>
              <a:t>. 10 </a:t>
            </a:r>
            <a:r>
              <a:rPr lang="en-US" dirty="0" smtClean="0">
                <a:solidFill>
                  <a:srgbClr val="C00000"/>
                </a:solidFill>
              </a:rPr>
              <a:t>lakhs</a:t>
            </a:r>
            <a:r>
              <a:rPr lang="en-US" dirty="0">
                <a:solidFill>
                  <a:srgbClr val="C00000"/>
                </a:solidFill>
              </a:rPr>
              <a:t>. 2012-2015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214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Incubation in last 5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7874"/>
            <a:ext cx="8396159" cy="5072207"/>
          </a:xfrm>
        </p:spPr>
        <p:txBody>
          <a:bodyPr>
            <a:normAutofit/>
          </a:bodyPr>
          <a:lstStyle/>
          <a:p>
            <a:r>
              <a:rPr lang="en-US" dirty="0" smtClean="0"/>
              <a:t>Companies incubated by faculty and students</a:t>
            </a:r>
          </a:p>
          <a:p>
            <a:pPr lvl="1"/>
            <a:r>
              <a:rPr lang="en-US" dirty="0" smtClean="0"/>
              <a:t>Name of company:     </a:t>
            </a:r>
            <a:r>
              <a:rPr lang="en-US" dirty="0">
                <a:solidFill>
                  <a:srgbClr val="C00000"/>
                </a:solidFill>
              </a:rPr>
              <a:t>Life </a:t>
            </a:r>
            <a:r>
              <a:rPr lang="en-US" dirty="0" smtClean="0">
                <a:solidFill>
                  <a:srgbClr val="C00000"/>
                </a:solidFill>
              </a:rPr>
              <a:t>Catalyst </a:t>
            </a:r>
            <a:r>
              <a:rPr lang="en-US" dirty="0">
                <a:solidFill>
                  <a:srgbClr val="C00000"/>
                </a:solidFill>
              </a:rPr>
              <a:t>Technologies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Name(s) of founder(s):  </a:t>
            </a:r>
            <a:r>
              <a:rPr lang="en-US" dirty="0" err="1" smtClean="0">
                <a:solidFill>
                  <a:srgbClr val="C00000"/>
                </a:solidFill>
              </a:rPr>
              <a:t>Namrata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Kamat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Sagar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Laygude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Rajeshekar</a:t>
            </a:r>
            <a:r>
              <a:rPr lang="en-US" dirty="0" smtClean="0">
                <a:solidFill>
                  <a:srgbClr val="C00000"/>
                </a:solidFill>
              </a:rPr>
              <a:t> Reddy</a:t>
            </a:r>
          </a:p>
          <a:p>
            <a:pPr lvl="1"/>
            <a:r>
              <a:rPr lang="en-US" dirty="0" smtClean="0"/>
              <a:t>Year of incubation:  </a:t>
            </a:r>
            <a:r>
              <a:rPr lang="en-US" dirty="0" smtClean="0">
                <a:solidFill>
                  <a:srgbClr val="C00000"/>
                </a:solidFill>
              </a:rPr>
              <a:t>2013</a:t>
            </a:r>
          </a:p>
          <a:p>
            <a:pPr lvl="1"/>
            <a:r>
              <a:rPr lang="en-US" dirty="0" smtClean="0"/>
              <a:t>Product name/category: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Low </a:t>
            </a:r>
            <a:r>
              <a:rPr lang="en-US" dirty="0">
                <a:solidFill>
                  <a:srgbClr val="C00000"/>
                </a:solidFill>
              </a:rPr>
              <a:t>cost blood glucose </a:t>
            </a:r>
            <a:r>
              <a:rPr lang="en-US" dirty="0" smtClean="0">
                <a:solidFill>
                  <a:srgbClr val="C00000"/>
                </a:solidFill>
              </a:rPr>
              <a:t>sensors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4378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Incubation in last 5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7874"/>
            <a:ext cx="8396159" cy="5072207"/>
          </a:xfrm>
        </p:spPr>
        <p:txBody>
          <a:bodyPr>
            <a:normAutofit/>
          </a:bodyPr>
          <a:lstStyle/>
          <a:p>
            <a:r>
              <a:rPr lang="en-US" dirty="0" smtClean="0"/>
              <a:t>Companies incubated by faculty and students</a:t>
            </a:r>
          </a:p>
          <a:p>
            <a:pPr lvl="1"/>
            <a:r>
              <a:rPr lang="en-US" dirty="0" smtClean="0"/>
              <a:t>Name of company: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Name(s) of founder(s):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Year of incubation:  </a:t>
            </a:r>
            <a:r>
              <a:rPr lang="en-US" dirty="0" smtClean="0">
                <a:solidFill>
                  <a:srgbClr val="C00000"/>
                </a:solidFill>
              </a:rPr>
              <a:t>2013</a:t>
            </a:r>
          </a:p>
          <a:p>
            <a:pPr lvl="1"/>
            <a:r>
              <a:rPr lang="en-US" dirty="0" smtClean="0"/>
              <a:t>Product name/category: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Biofertiliser</a:t>
            </a:r>
            <a:endParaRPr lang="en-US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4378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Placement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18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611851"/>
              </p:ext>
            </p:extLst>
          </p:nvPr>
        </p:nvGraphicFramePr>
        <p:xfrm>
          <a:off x="1764145" y="646546"/>
          <a:ext cx="5899398" cy="1939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2569"/>
                <a:gridCol w="1089119"/>
                <a:gridCol w="1157190"/>
                <a:gridCol w="1270640"/>
                <a:gridCol w="1179880"/>
              </a:tblGrid>
              <a:tr h="48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B.Tech. 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DD 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M.Tech. 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M.S. 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2009 - 10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n.a.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2010 - 11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0/1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2011 - 12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55999" y="3482109"/>
            <a:ext cx="23693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Biocon</a:t>
            </a:r>
            <a:r>
              <a:rPr lang="en-US" dirty="0" smtClean="0"/>
              <a:t> Limited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HCL Technologies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Global Hospitals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IITM Research Park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Schlumberger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Larsen and Toubro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Wipro Technologies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Flipkart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Cognizant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Deloitte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37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Placement of PhD in last three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obtained from faculty</a:t>
            </a:r>
          </a:p>
          <a:p>
            <a:pPr lvl="1"/>
            <a:r>
              <a:rPr lang="en-US" dirty="0" smtClean="0"/>
              <a:t>No. of post docs: 					12</a:t>
            </a:r>
          </a:p>
          <a:p>
            <a:pPr lvl="1"/>
            <a:r>
              <a:rPr lang="en-US" dirty="0" smtClean="0"/>
              <a:t>No. entering academics:			07</a:t>
            </a:r>
          </a:p>
          <a:p>
            <a:pPr lvl="1"/>
            <a:r>
              <a:rPr lang="en-US" dirty="0" smtClean="0"/>
              <a:t>No. entering industry in India:	13</a:t>
            </a:r>
          </a:p>
          <a:p>
            <a:pPr lvl="1"/>
            <a:r>
              <a:rPr lang="en-US" dirty="0" smtClean="0"/>
              <a:t>No. going to industry abroad: 	0</a:t>
            </a:r>
          </a:p>
          <a:p>
            <a:pPr lvl="1"/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tar placements (list them)</a:t>
            </a:r>
          </a:p>
          <a:p>
            <a:pPr marL="0" indent="0">
              <a:buNone/>
            </a:pPr>
            <a:r>
              <a:rPr lang="en-US" sz="2400" dirty="0" smtClean="0"/>
              <a:t>Job: </a:t>
            </a:r>
            <a:r>
              <a:rPr lang="en-US" sz="2400" dirty="0" err="1" smtClean="0"/>
              <a:t>Biocon</a:t>
            </a:r>
            <a:r>
              <a:rPr lang="en-US" sz="2400" dirty="0" smtClean="0"/>
              <a:t>, Dr. </a:t>
            </a:r>
            <a:r>
              <a:rPr lang="en-US" sz="2400" dirty="0" err="1" smtClean="0"/>
              <a:t>Reddys</a:t>
            </a:r>
            <a:r>
              <a:rPr lang="en-US" sz="2400" dirty="0" smtClean="0"/>
              <a:t>, GE Healthcare, NALCO, CCMB</a:t>
            </a:r>
            <a:br>
              <a:rPr lang="en-US" sz="2400" dirty="0" smtClean="0"/>
            </a:br>
            <a:r>
              <a:rPr lang="en-US" sz="2400" dirty="0" smtClean="0"/>
              <a:t>Post-doc: MIT – USA, U. Cambridge, </a:t>
            </a:r>
            <a:r>
              <a:rPr lang="en-US" sz="2400" dirty="0" err="1" smtClean="0"/>
              <a:t>IISc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72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40105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Students’ Achievements-AWARDS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7972452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400" dirty="0" smtClean="0"/>
              <a:t>B. Tech team ‘</a:t>
            </a:r>
            <a:r>
              <a:rPr lang="en-US" sz="2400" dirty="0" err="1" smtClean="0"/>
              <a:t>Nidan</a:t>
            </a:r>
            <a:r>
              <a:rPr lang="en-US" sz="2400" dirty="0" smtClean="0"/>
              <a:t>’ featured among the top ten teams in the BEST (Biotechnology Entrepreneurship Student Team) competition </a:t>
            </a:r>
            <a:r>
              <a:rPr lang="en-US" sz="2400" dirty="0" err="1" smtClean="0"/>
              <a:t>organised</a:t>
            </a:r>
            <a:r>
              <a:rPr lang="en-US" sz="2400" dirty="0" smtClean="0"/>
              <a:t> by ABLE and DBT (2011)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Gold medal at the International Genetically Engineered </a:t>
            </a:r>
            <a:r>
              <a:rPr lang="de-DE" sz="2400" dirty="0" smtClean="0"/>
              <a:t>Machine competition (iGEM) at MIT (USA) (2010), Hongkong regional conf (2011)</a:t>
            </a:r>
          </a:p>
          <a:p>
            <a:pPr eaLnBrk="1" hangingPunct="1"/>
            <a:endParaRPr lang="de-DE" sz="2400" dirty="0" smtClean="0"/>
          </a:p>
          <a:p>
            <a:pPr eaLnBrk="1" hangingPunct="1"/>
            <a:r>
              <a:rPr lang="da-DK" sz="2400" dirty="0" smtClean="0"/>
              <a:t>Silver medal at iGEM (MIT, USA) 2009, 2008</a:t>
            </a:r>
          </a:p>
          <a:p>
            <a:pPr eaLnBrk="1" hangingPunct="1"/>
            <a:endParaRPr lang="da-DK" sz="2400" dirty="0" smtClean="0"/>
          </a:p>
          <a:p>
            <a:pPr eaLnBrk="1" hangingPunct="1"/>
            <a:r>
              <a:rPr lang="en-US" sz="2400" dirty="0" smtClean="0"/>
              <a:t>Life Catalyst Technologies recently won the grand prize at the INDIAFRICA Business Venture Contest and they will present their idea at the World Economic Forum meeting in January 2014 at </a:t>
            </a:r>
            <a:r>
              <a:rPr lang="en-US" sz="2400" dirty="0" err="1" smtClean="0"/>
              <a:t>Davos</a:t>
            </a:r>
            <a:r>
              <a:rPr lang="en-US" sz="2400" dirty="0" smtClean="0"/>
              <a:t>, Switzerland </a:t>
            </a:r>
          </a:p>
          <a:p>
            <a:pPr eaLnBrk="1" hangingPunct="1"/>
            <a:endParaRPr lang="en-US" sz="2400" dirty="0" smtClean="0"/>
          </a:p>
          <a:p>
            <a:r>
              <a:rPr lang="en-US" sz="2400" dirty="0" smtClean="0"/>
              <a:t>Gold medal at the International Genetically Engineered </a:t>
            </a:r>
            <a:r>
              <a:rPr lang="de-DE" sz="2400" dirty="0" smtClean="0"/>
              <a:t>Machine competition (iGEM) at  Hongkong regional conf (Oct 2013)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da-DK" sz="2400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3000372"/>
            <a:ext cx="1458913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28588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Programmes offered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1438" y="1609725"/>
            <a:ext cx="8501062" cy="48466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Dual Degree – B. Tech &amp; M. Tech in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    Biological Engineering (5 years)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Dual Degree – B.S and M.S. in Biological Sciences (5 years)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M. Tech in Clinical Engineering (2½ years)*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M. S. by research (2–3 years)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Ph. D. (~ 5 years)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sz="1600" dirty="0" smtClean="0"/>
              <a:t>M. Tech (Clinical Engineering) and Ph. D. (Biomedical devices and Technology) are multi-institutional </a:t>
            </a:r>
            <a:r>
              <a:rPr lang="en-US" sz="1600" dirty="0" err="1" smtClean="0"/>
              <a:t>programmes</a:t>
            </a:r>
            <a:r>
              <a:rPr lang="en-US" sz="1600" dirty="0" smtClean="0"/>
              <a:t>, involving IITM, CMC (Vellore) &amp; SCTIMST (</a:t>
            </a:r>
            <a:r>
              <a:rPr lang="en-US" sz="1600" dirty="0" err="1" smtClean="0"/>
              <a:t>Thiruvananthapuram</a:t>
            </a:r>
            <a:r>
              <a:rPr lang="en-US" sz="1600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Vision for department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02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995" y="376443"/>
            <a:ext cx="8630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No. of faculty, </a:t>
            </a:r>
            <a:r>
              <a:rPr lang="en-US" sz="2400" b="1" dirty="0" err="1"/>
              <a:t>Ph.D</a:t>
            </a:r>
            <a:r>
              <a:rPr lang="en-US" sz="2400" b="1" dirty="0"/>
              <a:t> students in </a:t>
            </a:r>
            <a:r>
              <a:rPr lang="en-US" sz="2400" b="1" dirty="0" smtClean="0"/>
              <a:t>2016: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The Department is about 9.5 years old.  </a:t>
            </a:r>
          </a:p>
          <a:p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Highly interdisciplinary nature</a:t>
            </a:r>
          </a:p>
          <a:p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Now, at 29+ faculty, it would be best to grow slow, for the next few years.  May be 35 faculty members in 2016.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We already have close to 180 PhD students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That is about 6 per faculty, on the average.  It would be desirable to stabilize at around 200.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08556" y="191777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Vision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610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309" y="50118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Emerging Areas of </a:t>
            </a:r>
            <a:r>
              <a:rPr lang="en-US" sz="2400" b="1" dirty="0" smtClean="0"/>
              <a:t>focus</a:t>
            </a:r>
            <a:br>
              <a:rPr lang="en-US" sz="2400" b="1" dirty="0" smtClean="0"/>
            </a:br>
            <a:r>
              <a:rPr lang="en-US" sz="2400" b="1" dirty="0" smtClean="0"/>
              <a:t>Any </a:t>
            </a:r>
            <a:r>
              <a:rPr lang="en-US" sz="2400" b="1" dirty="0"/>
              <a:t>new faculty in these </a:t>
            </a:r>
            <a:r>
              <a:rPr lang="en-US" sz="2400" b="1" dirty="0" smtClean="0"/>
              <a:t>areas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77455" y="1921164"/>
            <a:ext cx="35427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Bio-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nano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Stem cells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Genomics and Proteomics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08556" y="191777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Vision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696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17" y="431953"/>
            <a:ext cx="8395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u="sng" dirty="0" smtClean="0"/>
              <a:t>Industry collaboration 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More collaborations with Research Park companies</a:t>
            </a:r>
            <a:endParaRPr lang="en-IN" sz="2400" dirty="0" smtClean="0"/>
          </a:p>
          <a:p>
            <a:pPr lvl="0">
              <a:buFont typeface="Arial" pitchFamily="34" charset="0"/>
              <a:buChar char="•"/>
            </a:pP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More collaborations with Life-science verticals of many companies (say, TCS, etc.,) </a:t>
            </a:r>
            <a:endParaRPr lang="en-IN" sz="2400" dirty="0" smtClean="0"/>
          </a:p>
          <a:p>
            <a:pPr lvl="0">
              <a:buFont typeface="Arial" pitchFamily="34" charset="0"/>
              <a:buChar char="•"/>
            </a:pP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Adjunct appointments for industry personnel in the Dept.</a:t>
            </a:r>
            <a:endParaRPr lang="en-IN" sz="2400" dirty="0" smtClean="0"/>
          </a:p>
          <a:p>
            <a:pPr lvl="0">
              <a:buFont typeface="Arial" pitchFamily="34" charset="0"/>
              <a:buChar char="•"/>
            </a:pP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problems of people from the industry can be suitably defined</a:t>
            </a:r>
            <a:endParaRPr lang="en-IN" sz="2400" dirty="0" smtClean="0"/>
          </a:p>
          <a:p>
            <a:pPr lvl="0">
              <a:buFont typeface="Arial" pitchFamily="34" charset="0"/>
              <a:buChar char="•"/>
            </a:pP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Take help of our PhD alumni who are in the industry (32%)</a:t>
            </a:r>
            <a:endParaRPr lang="en-IN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08556" y="191777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Vision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9043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0843" y="885371"/>
            <a:ext cx="80959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/>
              <a:t>Although the department has good infrastructure in</a:t>
            </a:r>
          </a:p>
          <a:p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Proteomics and genomics 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 Bioprocess </a:t>
            </a:r>
          </a:p>
          <a:p>
            <a:endParaRPr lang="en-IN" sz="2000" dirty="0" smtClean="0"/>
          </a:p>
          <a:p>
            <a:r>
              <a:rPr lang="en-IN" sz="2000" dirty="0" smtClean="0"/>
              <a:t>We are in need of  </a:t>
            </a:r>
          </a:p>
          <a:p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Better imaging facilities (although we have </a:t>
            </a:r>
            <a:r>
              <a:rPr lang="en-IN" sz="2000" dirty="0" err="1" smtClean="0"/>
              <a:t>confocal</a:t>
            </a:r>
            <a:r>
              <a:rPr lang="en-IN" sz="2000" dirty="0" smtClean="0"/>
              <a:t>, </a:t>
            </a:r>
            <a:r>
              <a:rPr lang="en-IN" sz="2000" dirty="0" err="1" smtClean="0"/>
              <a:t>fluroscence</a:t>
            </a:r>
            <a:r>
              <a:rPr lang="en-IN" sz="2000" dirty="0" smtClean="0"/>
              <a:t> and live cell imaging systems), 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Surface characterization tools for biomaterials research (such as SEM, AFM) 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 NMR for Chemical biology research.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8208556" y="191777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Vision</a:t>
            </a:r>
            <a:endParaRPr lang="en-IN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761" y="2413338"/>
            <a:ext cx="85250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With the proposed </a:t>
            </a:r>
            <a:r>
              <a:rPr lang="en-IN" sz="2400" dirty="0" err="1" smtClean="0"/>
              <a:t>BioSciences</a:t>
            </a:r>
            <a:r>
              <a:rPr lang="en-IN" sz="2400" dirty="0" smtClean="0"/>
              <a:t> II building there will be easing of pressure on lab space. </a:t>
            </a:r>
          </a:p>
          <a:p>
            <a:endParaRPr lang="en-IN" sz="2400" dirty="0" smtClean="0"/>
          </a:p>
          <a:p>
            <a:r>
              <a:rPr lang="en-IN" sz="2400" dirty="0" smtClean="0"/>
              <a:t>Animal house is also planned in the new building hence faculty can pursue their in vivo studies in-house instead of the current practice of looking at other places to perform these studies. </a:t>
            </a:r>
            <a:endParaRPr lang="en-IN" sz="2400" dirty="0"/>
          </a:p>
        </p:txBody>
      </p:sp>
      <p:sp>
        <p:nvSpPr>
          <p:cNvPr id="5" name="Rectangle 4"/>
          <p:cNvSpPr/>
          <p:nvPr/>
        </p:nvSpPr>
        <p:spPr>
          <a:xfrm>
            <a:off x="8208556" y="191777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Vision</a:t>
            </a:r>
            <a:endParaRPr lang="en-IN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376489"/>
            <a:ext cx="85621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Research for immediate societal </a:t>
            </a:r>
            <a:r>
              <a:rPr lang="en-US" sz="2400" b="1" dirty="0" smtClean="0"/>
              <a:t>impact</a:t>
            </a:r>
          </a:p>
          <a:p>
            <a:r>
              <a:rPr lang="en-US" sz="2400" b="1" dirty="0" smtClean="0"/>
              <a:t>List </a:t>
            </a:r>
            <a:r>
              <a:rPr lang="en-US" sz="2400" b="1" dirty="0"/>
              <a:t>challenges sought to be </a:t>
            </a:r>
            <a:r>
              <a:rPr lang="en-US" sz="2400" b="1" dirty="0" smtClean="0"/>
              <a:t>tacked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In the areas of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energy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environment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health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08556" y="191777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Vision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710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93"/>
            <a:ext cx="8229600" cy="1143000"/>
          </a:xfrm>
        </p:spPr>
        <p:txBody>
          <a:bodyPr/>
          <a:lstStyle/>
          <a:p>
            <a:r>
              <a:rPr lang="en-US" dirty="0" smtClean="0"/>
              <a:t>Course </a:t>
            </a:r>
            <a:r>
              <a:rPr lang="en-US" dirty="0" err="1" smtClean="0"/>
              <a:t>programmes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94509"/>
            <a:ext cx="8825344" cy="562494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Vision for course </a:t>
            </a:r>
            <a:r>
              <a:rPr lang="en-US" dirty="0" err="1" smtClean="0"/>
              <a:t>programmes</a:t>
            </a:r>
            <a:r>
              <a:rPr lang="en-US" dirty="0" smtClean="0"/>
              <a:t> in 2016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We have introduced two new </a:t>
            </a:r>
            <a:r>
              <a:rPr lang="en-US" dirty="0" err="1" smtClean="0"/>
              <a:t>programmes</a:t>
            </a:r>
            <a:r>
              <a:rPr lang="en-US" dirty="0" smtClean="0"/>
              <a:t> (Biological engineering and Biological science) and so will not plan for additional </a:t>
            </a:r>
            <a:r>
              <a:rPr lang="en-US" dirty="0" err="1" smtClean="0"/>
              <a:t>programmes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next 5 to 10 years we may add specialized </a:t>
            </a:r>
            <a:r>
              <a:rPr lang="en-US" dirty="0" err="1" smtClean="0"/>
              <a:t>M.Tech</a:t>
            </a:r>
            <a:r>
              <a:rPr lang="en-US" dirty="0" smtClean="0"/>
              <a:t> </a:t>
            </a:r>
            <a:r>
              <a:rPr lang="en-US" dirty="0" err="1" smtClean="0"/>
              <a:t>programmes</a:t>
            </a:r>
            <a:r>
              <a:rPr lang="en-US" dirty="0" smtClean="0"/>
              <a:t> such as Computational biology and Biochemical engineering.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Avg. no. of electives offered per year in last three years: </a:t>
            </a:r>
            <a:r>
              <a:rPr lang="en-US" dirty="0" smtClean="0">
                <a:solidFill>
                  <a:srgbClr val="C00000"/>
                </a:solidFill>
              </a:rPr>
              <a:t>20 per year</a:t>
            </a:r>
          </a:p>
          <a:p>
            <a:pPr lvl="1"/>
            <a:r>
              <a:rPr lang="en-US" dirty="0" smtClean="0"/>
              <a:t>Projection for 2016: </a:t>
            </a:r>
            <a:r>
              <a:rPr lang="en-US" dirty="0" smtClean="0">
                <a:solidFill>
                  <a:srgbClr val="C00000"/>
                </a:solidFill>
              </a:rPr>
              <a:t>25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No. of minor streams offered by dept in 2012: </a:t>
            </a:r>
            <a:r>
              <a:rPr lang="en-US" dirty="0" smtClean="0">
                <a:solidFill>
                  <a:srgbClr val="C00000"/>
                </a:solidFill>
              </a:rPr>
              <a:t>none we introduced 2 in 2013</a:t>
            </a:r>
          </a:p>
          <a:p>
            <a:pPr lvl="1"/>
            <a:r>
              <a:rPr lang="en-US" dirty="0" smtClean="0"/>
              <a:t>Projection for 2016 no extra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 smtClean="0"/>
          </a:p>
          <a:p>
            <a:r>
              <a:rPr lang="en-US" dirty="0" smtClean="0"/>
              <a:t>Projection for class sizes in 2016: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same; 70 per year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 smtClean="0"/>
          </a:p>
          <a:p>
            <a:r>
              <a:rPr lang="en-US" dirty="0" smtClean="0"/>
              <a:t>Curricular strategy, if any: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status quo with emphasis on improving the learning and evaluation aspects as well as improvement in the learning experimental aspects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08556" y="191777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Vision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069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Patents and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Departmental Objectives on patenting and IP</a:t>
            </a:r>
          </a:p>
          <a:p>
            <a:r>
              <a:rPr lang="en-US" dirty="0" smtClean="0"/>
              <a:t>Strategy for meeting objectives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About 3 patent filing a year, for the next 3 years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Encouraging faculty toward translational aspects of their research.</a:t>
            </a:r>
            <a:b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Encouraging better industrial collaborations.</a:t>
            </a:r>
            <a:b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Better counseling of patenting strategies by the patent cell (IC&amp;SR) for faculty who believe in patenting and the inexperienced ones.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08556" y="191777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Vision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310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76" y="64093"/>
            <a:ext cx="8229600" cy="1143000"/>
          </a:xfrm>
        </p:spPr>
        <p:txBody>
          <a:bodyPr/>
          <a:lstStyle/>
          <a:p>
            <a:r>
              <a:rPr lang="en-US" dirty="0" smtClean="0"/>
              <a:t>Incubation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98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>
                <a:solidFill>
                  <a:srgbClr val="C00000"/>
                </a:solidFill>
              </a:rPr>
              <a:t>To create knowledge and develop entrepreneurship in </a:t>
            </a:r>
            <a:r>
              <a:rPr lang="en-US" dirty="0" smtClean="0">
                <a:solidFill>
                  <a:srgbClr val="C00000"/>
                </a:solidFill>
              </a:rPr>
              <a:t>Biotechnology; focus </a:t>
            </a:r>
            <a:r>
              <a:rPr lang="en-US" dirty="0">
                <a:solidFill>
                  <a:srgbClr val="C00000"/>
                </a:solidFill>
              </a:rPr>
              <a:t>sectors: </a:t>
            </a:r>
            <a:r>
              <a:rPr lang="en-US" dirty="0" err="1">
                <a:solidFill>
                  <a:srgbClr val="C00000"/>
                </a:solidFill>
              </a:rPr>
              <a:t>Biopharma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Bioagri</a:t>
            </a:r>
            <a:r>
              <a:rPr lang="en-US" dirty="0">
                <a:solidFill>
                  <a:srgbClr val="C00000"/>
                </a:solidFill>
              </a:rPr>
              <a:t>, Industrial Biotechnology and Bioenergy.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Enterprise should be built around an innovative scientific or business idea connected with the life-sciences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08556" y="191777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Vision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72084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42454" y="285750"/>
          <a:ext cx="8659091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6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Proactive steps: </a:t>
            </a:r>
            <a:r>
              <a:rPr lang="en-US" sz="3600" dirty="0" err="1" smtClean="0"/>
              <a:t>Bioincubator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0036"/>
            <a:ext cx="8229600" cy="513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600" dirty="0" smtClean="0">
              <a:solidFill>
                <a:srgbClr val="C00000"/>
              </a:solidFill>
            </a:endParaRPr>
          </a:p>
          <a:p>
            <a:r>
              <a:rPr lang="en-US" sz="2600" dirty="0" err="1" smtClean="0">
                <a:solidFill>
                  <a:srgbClr val="C00000"/>
                </a:solidFill>
              </a:rPr>
              <a:t>Bioincubators</a:t>
            </a:r>
            <a:r>
              <a:rPr lang="en-US" sz="2600" dirty="0" smtClean="0">
                <a:solidFill>
                  <a:srgbClr val="C00000"/>
                </a:solidFill>
              </a:rPr>
              <a:t>/Innovation center for SMEs and start-ups</a:t>
            </a:r>
          </a:p>
          <a:p>
            <a:pPr marL="0" indent="0">
              <a:buNone/>
            </a:pPr>
            <a:endParaRPr lang="en-US" sz="26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C00000"/>
                </a:solidFill>
              </a:rPr>
              <a:t>Biotechnology Entrepreneur Support Scheme</a:t>
            </a:r>
          </a:p>
          <a:p>
            <a:pPr marL="0" indent="0">
              <a:buNone/>
            </a:pPr>
            <a:endParaRPr lang="en-US" sz="26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</a:rPr>
              <a:t>Will </a:t>
            </a:r>
            <a:r>
              <a:rPr lang="en-US" sz="2400" dirty="0">
                <a:solidFill>
                  <a:srgbClr val="C00000"/>
                </a:solidFill>
              </a:rPr>
              <a:t>call for proposals for availing the incubation facility (all India</a:t>
            </a:r>
            <a:r>
              <a:rPr lang="en-US" sz="2400" dirty="0" smtClean="0">
                <a:solidFill>
                  <a:srgbClr val="C00000"/>
                </a:solidFill>
              </a:rPr>
              <a:t>).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</a:rPr>
              <a:t>Forming </a:t>
            </a:r>
            <a:r>
              <a:rPr lang="en-US" sz="2400" dirty="0">
                <a:solidFill>
                  <a:srgbClr val="C00000"/>
                </a:solidFill>
              </a:rPr>
              <a:t>a Governing body to oversee the functioning of the facility (administrative, managerial, technical, financial and other issues) with one DBT/BIRAC member. Will meet twice a </a:t>
            </a:r>
            <a:r>
              <a:rPr lang="en-US" sz="2400" dirty="0" smtClean="0">
                <a:solidFill>
                  <a:srgbClr val="C00000"/>
                </a:solidFill>
              </a:rPr>
              <a:t>year.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</a:rPr>
              <a:t>Forming </a:t>
            </a:r>
            <a:r>
              <a:rPr lang="en-US" sz="2400" dirty="0">
                <a:solidFill>
                  <a:srgbClr val="C00000"/>
                </a:solidFill>
              </a:rPr>
              <a:t>a Technical committee to scrutinize the applications for incubation and monitor their progress every six months</a:t>
            </a:r>
            <a:r>
              <a:rPr lang="en-US" sz="1900" dirty="0">
                <a:solidFill>
                  <a:srgbClr val="C00000"/>
                </a:solidFill>
              </a:rPr>
              <a:t>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08556" y="191777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Vision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589240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69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Research: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in issues of local relevance – diseases, energy, environment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Curricula,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: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lean UG programs leading to competent undergraduates, and robust PG programs leading to competent, independent researchers on graduation; 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Integrated Sciences (Biology, Mathematics, Physics, Chemistry) MS program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000" dirty="0" smtClean="0"/>
              <a:t>Student output quality: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better trained to be independent researchers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Industry-funded research: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Drug development programs with industry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sz="2000" dirty="0" smtClean="0"/>
          </a:p>
          <a:p>
            <a:pPr lvl="1"/>
            <a:r>
              <a:rPr lang="en-US" sz="2000" dirty="0" smtClean="0"/>
              <a:t>Incubation: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10 student companies incubated by 2016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sz="2000" dirty="0" smtClean="0"/>
          </a:p>
          <a:p>
            <a:pPr lvl="1"/>
            <a:r>
              <a:rPr lang="en-US" sz="2000" dirty="0" smtClean="0"/>
              <a:t>Commercialization success: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at least two in the next 10 years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08556" y="191777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Vision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537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2518" y="2546252"/>
            <a:ext cx="1372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i="1" dirty="0" smtClean="0"/>
              <a:t>THANKS</a:t>
            </a:r>
            <a:endParaRPr lang="en-IN" sz="2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762000"/>
          <a:ext cx="8381998" cy="555739"/>
        </p:xfrm>
        <a:graphic>
          <a:graphicData uri="http://schemas.openxmlformats.org/drawingml/2006/table">
            <a:tbl>
              <a:tblPr/>
              <a:tblGrid>
                <a:gridCol w="1261526"/>
                <a:gridCol w="1248522"/>
                <a:gridCol w="1980076"/>
                <a:gridCol w="1628930"/>
                <a:gridCol w="819342"/>
                <a:gridCol w="819342"/>
                <a:gridCol w="624260"/>
              </a:tblGrid>
              <a:tr h="42596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MUKESH DOBLE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Biocompatibility studies on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nanoparticle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coated polymer surface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Board  of Research in Nuclear Sciences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16-04-2008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31-03-2012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20.60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95400"/>
          <a:ext cx="8381999" cy="555739"/>
        </p:xfrm>
        <a:graphic>
          <a:graphicData uri="http://schemas.openxmlformats.org/drawingml/2006/table">
            <a:tbl>
              <a:tblPr/>
              <a:tblGrid>
                <a:gridCol w="1261526"/>
                <a:gridCol w="1248522"/>
                <a:gridCol w="1980077"/>
                <a:gridCol w="1628931"/>
                <a:gridCol w="819341"/>
                <a:gridCol w="819341"/>
                <a:gridCol w="624261"/>
              </a:tblGrid>
              <a:tr h="42596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VENKATESH BALASUBRAMANIAN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Wearable wireless sensors for tracking trainee's body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Army Technology Board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30-05-2008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31-07-2010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18.00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905000"/>
          <a:ext cx="8382002" cy="738619"/>
        </p:xfrm>
        <a:graphic>
          <a:graphicData uri="http://schemas.openxmlformats.org/drawingml/2006/table">
            <a:tbl>
              <a:tblPr/>
              <a:tblGrid>
                <a:gridCol w="1261527"/>
                <a:gridCol w="1248522"/>
                <a:gridCol w="1980077"/>
                <a:gridCol w="1628931"/>
                <a:gridCol w="819342"/>
                <a:gridCol w="819342"/>
                <a:gridCol w="624261"/>
              </a:tblGrid>
              <a:tr h="567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AMAL KANTI BERA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Modulation of the voltage dependent anion channel of mitochondria by the proteins of BCL-2 family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Defence Research and Development Organisation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01-01-2009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31-03-2012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24.21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667000"/>
          <a:ext cx="8382000" cy="738619"/>
        </p:xfrm>
        <a:graphic>
          <a:graphicData uri="http://schemas.openxmlformats.org/drawingml/2006/table">
            <a:tbl>
              <a:tblPr/>
              <a:tblGrid>
                <a:gridCol w="1261527"/>
                <a:gridCol w="1248522"/>
                <a:gridCol w="1980076"/>
                <a:gridCol w="1628930"/>
                <a:gridCol w="819342"/>
                <a:gridCol w="819342"/>
                <a:gridCol w="624261"/>
              </a:tblGrid>
              <a:tr h="567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MADHULIKA DIXIT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Molecular and functional characterization of EPCs in Polycystic Ovary Syndrome: A preliminary study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Appollo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Hospitals, Educational and Research Foundation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21-07-2008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31-03-2010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6.00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429000"/>
          <a:ext cx="8382000" cy="555739"/>
        </p:xfrm>
        <a:graphic>
          <a:graphicData uri="http://schemas.openxmlformats.org/drawingml/2006/table">
            <a:tbl>
              <a:tblPr/>
              <a:tblGrid>
                <a:gridCol w="1261526"/>
                <a:gridCol w="1248521"/>
                <a:gridCol w="1980077"/>
                <a:gridCol w="1628931"/>
                <a:gridCol w="819342"/>
                <a:gridCol w="819342"/>
                <a:gridCol w="624261"/>
              </a:tblGrid>
              <a:tr h="42596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SURAISH KUMAR G K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Reactive oxygen species and chlorine based microbial inactivation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INDO-US Science &amp; Technology Forum (IUSS)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05-09-2008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04-09-2010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12.90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4038600"/>
          <a:ext cx="8381998" cy="555739"/>
        </p:xfrm>
        <a:graphic>
          <a:graphicData uri="http://schemas.openxmlformats.org/drawingml/2006/table">
            <a:tbl>
              <a:tblPr/>
              <a:tblGrid>
                <a:gridCol w="1261526"/>
                <a:gridCol w="1248522"/>
                <a:gridCol w="1980077"/>
                <a:gridCol w="1628930"/>
                <a:gridCol w="819341"/>
                <a:gridCol w="819341"/>
                <a:gridCol w="624261"/>
              </a:tblGrid>
              <a:tr h="42596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GUHAN JAYARAMAN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Drosophila fly-lab models for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parkinson's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disease and cardiac arrhythmias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IIT Madras Research Foundation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17-10-2008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31-03-2013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3.50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4648200"/>
          <a:ext cx="8382000" cy="567950"/>
        </p:xfrm>
        <a:graphic>
          <a:graphicData uri="http://schemas.openxmlformats.org/drawingml/2006/table">
            <a:tbl>
              <a:tblPr/>
              <a:tblGrid>
                <a:gridCol w="1261527"/>
                <a:gridCol w="1248522"/>
                <a:gridCol w="1980077"/>
                <a:gridCol w="1628930"/>
                <a:gridCol w="819342"/>
                <a:gridCol w="819342"/>
                <a:gridCol w="624260"/>
              </a:tblGrid>
              <a:tr h="56795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RAMA S VERMA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Studies on proliferation and differentiation of stem cells and cancer cells under microgravity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Defence Research and Development Organisation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10-02-2009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09-02-2012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25.00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5257800"/>
          <a:ext cx="8382000" cy="555739"/>
        </p:xfrm>
        <a:graphic>
          <a:graphicData uri="http://schemas.openxmlformats.org/drawingml/2006/table">
            <a:tbl>
              <a:tblPr/>
              <a:tblGrid>
                <a:gridCol w="1261527"/>
                <a:gridCol w="1248522"/>
                <a:gridCol w="1980077"/>
                <a:gridCol w="1628931"/>
                <a:gridCol w="819341"/>
                <a:gridCol w="819341"/>
                <a:gridCol w="624261"/>
              </a:tblGrid>
              <a:tr h="42596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MAHALINGAM S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Role of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nucleolar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GTPases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on cell proliferation during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tumorigenesis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Department of Atomic Energy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28-03-2009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27-03-2014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100.00</a:t>
                      </a:r>
                    </a:p>
                  </a:txBody>
                  <a:tcPr marL="7099" marR="7099" marT="7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5867400"/>
          <a:ext cx="8381999" cy="685800"/>
        </p:xfrm>
        <a:graphic>
          <a:graphicData uri="http://schemas.openxmlformats.org/drawingml/2006/table">
            <a:tbl>
              <a:tblPr/>
              <a:tblGrid>
                <a:gridCol w="1295400"/>
                <a:gridCol w="1219200"/>
                <a:gridCol w="1981200"/>
                <a:gridCol w="1676400"/>
                <a:gridCol w="762000"/>
                <a:gridCol w="832371"/>
                <a:gridCol w="615428"/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RAYALA  SURESH KUMAR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Unraveling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targeting the molecular mechanism behind UV-induced skin cancer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Defence Research and Development Organisation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05-08-2010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04-08-2013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29.28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95600" y="2286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5YEAR SPONSORED PROJECTS</a:t>
            </a:r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91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381000"/>
          <a:ext cx="8458200" cy="738554"/>
        </p:xfrm>
        <a:graphic>
          <a:graphicData uri="http://schemas.openxmlformats.org/drawingml/2006/table">
            <a:tbl>
              <a:tblPr/>
              <a:tblGrid>
                <a:gridCol w="923186"/>
                <a:gridCol w="1131228"/>
                <a:gridCol w="2288460"/>
                <a:gridCol w="2028407"/>
                <a:gridCol w="731397"/>
                <a:gridCol w="731397"/>
                <a:gridCol w="624125"/>
              </a:tblGrid>
              <a:tr h="562708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NITISH RANJAN MAHAPATRA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Identification and functional characterization of regulatory elements in the mouse Hspa1a Gene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Defence Research and Development Organisation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30-04-2009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03-10-2012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42.16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143000"/>
          <a:ext cx="8458199" cy="555674"/>
        </p:xfrm>
        <a:graphic>
          <a:graphicData uri="http://schemas.openxmlformats.org/drawingml/2006/table">
            <a:tbl>
              <a:tblPr/>
              <a:tblGrid>
                <a:gridCol w="923186"/>
                <a:gridCol w="1131229"/>
                <a:gridCol w="2288460"/>
                <a:gridCol w="2028407"/>
                <a:gridCol w="731396"/>
                <a:gridCol w="731396"/>
                <a:gridCol w="624125"/>
              </a:tblGrid>
              <a:tr h="422031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RAYALA  SURESH KUMAR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Targeting P21-activated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kinase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 (Pak1)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signaling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acute myeloid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leukemia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Lady Tata Memorial Trust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01-10-2009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30-09-2010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9.90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752600"/>
          <a:ext cx="8458199" cy="372794"/>
        </p:xfrm>
        <a:graphic>
          <a:graphicData uri="http://schemas.openxmlformats.org/drawingml/2006/table">
            <a:tbl>
              <a:tblPr/>
              <a:tblGrid>
                <a:gridCol w="923186"/>
                <a:gridCol w="1131229"/>
                <a:gridCol w="2288460"/>
                <a:gridCol w="2028407"/>
                <a:gridCol w="731396"/>
                <a:gridCol w="731396"/>
                <a:gridCol w="624125"/>
              </a:tblGrid>
              <a:tr h="28135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AMAL KANTI BERA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Mechanisms of P2X7 receptor mediated pore formation in neuron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Board  of Research in Nuclear Sciences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06-01-2010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31-03-2013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19.89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133600"/>
          <a:ext cx="8458200" cy="555674"/>
        </p:xfrm>
        <a:graphic>
          <a:graphicData uri="http://schemas.openxmlformats.org/drawingml/2006/table">
            <a:tbl>
              <a:tblPr/>
              <a:tblGrid>
                <a:gridCol w="923186"/>
                <a:gridCol w="1131228"/>
                <a:gridCol w="2288460"/>
                <a:gridCol w="2028407"/>
                <a:gridCol w="731397"/>
                <a:gridCol w="731397"/>
                <a:gridCol w="624125"/>
              </a:tblGrid>
              <a:tr h="422031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RAYALA  SURESH KUMAR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Targeting P21 activated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kinase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 (Pak1)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signaling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 head &amp; neck cancers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Department of Atomic Energy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12-04-2010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11-04-2013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20.18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743200"/>
          <a:ext cx="8458200" cy="555674"/>
        </p:xfrm>
        <a:graphic>
          <a:graphicData uri="http://schemas.openxmlformats.org/drawingml/2006/table">
            <a:tbl>
              <a:tblPr/>
              <a:tblGrid>
                <a:gridCol w="923186"/>
                <a:gridCol w="1131228"/>
                <a:gridCol w="2288460"/>
                <a:gridCol w="2028407"/>
                <a:gridCol w="731397"/>
                <a:gridCol w="731397"/>
                <a:gridCol w="624125"/>
              </a:tblGrid>
              <a:tr h="422031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CHANDRA T S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Effect of sorghum whole grain diet or sub-components on human health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Directorate of  Sorghum Research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16-03-2010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31-03-2012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15.00</a:t>
                      </a:r>
                    </a:p>
                  </a:txBody>
                  <a:tcPr marL="7034" marR="7034" marT="7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3352800"/>
          <a:ext cx="8458200" cy="1104282"/>
        </p:xfrm>
        <a:graphic>
          <a:graphicData uri="http://schemas.openxmlformats.org/drawingml/2006/table">
            <a:tbl>
              <a:tblPr/>
              <a:tblGrid>
                <a:gridCol w="990600"/>
                <a:gridCol w="1066800"/>
                <a:gridCol w="2286000"/>
                <a:gridCol w="2038257"/>
                <a:gridCol w="727760"/>
                <a:gridCol w="727760"/>
                <a:gridCol w="621023"/>
              </a:tblGrid>
              <a:tr h="1104282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SRINIVASA CHAKRAVARTHY V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CHANDRA SEKHAR C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Development of Online Handwriting Recognition system for Indian language (OHWR) - Phase II - Deployment of an application and improvement of engine performance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Department of Information Technology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01-05-2010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30-04-2013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58.20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4495800"/>
          <a:ext cx="8458199" cy="1115643"/>
        </p:xfrm>
        <a:graphic>
          <a:graphicData uri="http://schemas.openxmlformats.org/drawingml/2006/table">
            <a:tbl>
              <a:tblPr/>
              <a:tblGrid>
                <a:gridCol w="990600"/>
                <a:gridCol w="1066800"/>
                <a:gridCol w="2286000"/>
                <a:gridCol w="2057400"/>
                <a:gridCol w="685800"/>
                <a:gridCol w="746273"/>
                <a:gridCol w="625326"/>
              </a:tblGrid>
              <a:tr h="111564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RAYALA  SURESH KUMAR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Production of immunoassay compatible monoclonal antibodies against human thyroid stimulating hormone (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hTSH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and their application in immunoassay development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Board  of Research in Nuclear Sciences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05-01-2012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04-01-2015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34.99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5638800"/>
          <a:ext cx="8458202" cy="563575"/>
        </p:xfrm>
        <a:graphic>
          <a:graphicData uri="http://schemas.openxmlformats.org/drawingml/2006/table">
            <a:tbl>
              <a:tblPr/>
              <a:tblGrid>
                <a:gridCol w="990600"/>
                <a:gridCol w="1066800"/>
                <a:gridCol w="2286000"/>
                <a:gridCol w="2057400"/>
                <a:gridCol w="685800"/>
                <a:gridCol w="746275"/>
                <a:gridCol w="625327"/>
              </a:tblGrid>
              <a:tr h="563575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NITISH RANJAN MAHAPATRA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Molecular mechanisms of regulation of the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cystathionine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r-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lyase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gene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Board  of Research in Nuclear Sciences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06-01-2012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05-01-2015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24.15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34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304800"/>
          <a:ext cx="8534401" cy="738565"/>
        </p:xfrm>
        <a:graphic>
          <a:graphicData uri="http://schemas.openxmlformats.org/drawingml/2006/table">
            <a:tbl>
              <a:tblPr/>
              <a:tblGrid>
                <a:gridCol w="1567544"/>
                <a:gridCol w="1472241"/>
                <a:gridCol w="1695707"/>
                <a:gridCol w="1511677"/>
                <a:gridCol w="828136"/>
                <a:gridCol w="828136"/>
                <a:gridCol w="630960"/>
              </a:tblGrid>
              <a:tr h="563575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MUKESH DOBLE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RAVI KUMAR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Development of antifouling coating based on surface modification approach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Board  of Research in Nuclear Sciences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53.90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066800"/>
          <a:ext cx="8534400" cy="475425"/>
        </p:xfrm>
        <a:graphic>
          <a:graphicData uri="http://schemas.openxmlformats.org/drawingml/2006/table">
            <a:tbl>
              <a:tblPr/>
              <a:tblGrid>
                <a:gridCol w="1600200"/>
                <a:gridCol w="1428016"/>
                <a:gridCol w="1696184"/>
                <a:gridCol w="1524000"/>
                <a:gridCol w="838200"/>
                <a:gridCol w="838200"/>
                <a:gridCol w="609600"/>
              </a:tblGrid>
              <a:tr h="475425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MANOJ N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 evolutionary origin of membrane bound proteins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Uppsala University Sweden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28-08-2012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27-08-2015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50.14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600200"/>
          <a:ext cx="8534400" cy="1109324"/>
        </p:xfrm>
        <a:graphic>
          <a:graphicData uri="http://schemas.openxmlformats.org/drawingml/2006/table">
            <a:tbl>
              <a:tblPr/>
              <a:tblGrid>
                <a:gridCol w="1639404"/>
                <a:gridCol w="1415849"/>
                <a:gridCol w="1669147"/>
                <a:gridCol w="1524000"/>
                <a:gridCol w="808491"/>
                <a:gridCol w="838333"/>
                <a:gridCol w="639176"/>
              </a:tblGrid>
              <a:tr h="110932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CHANDRARAJ K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US-India Consortium for development of Sustainable Advanced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Lignocellulosic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Biofuel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Systems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Indo-US Science &amp; Technology Forum 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10-01-2013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09-01-2018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84.51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743200"/>
          <a:ext cx="8534398" cy="792374"/>
        </p:xfrm>
        <a:graphic>
          <a:graphicData uri="http://schemas.openxmlformats.org/drawingml/2006/table">
            <a:tbl>
              <a:tblPr/>
              <a:tblGrid>
                <a:gridCol w="1624896"/>
                <a:gridCol w="1403319"/>
                <a:gridCol w="1696185"/>
                <a:gridCol w="1524000"/>
                <a:gridCol w="838200"/>
                <a:gridCol w="838200"/>
                <a:gridCol w="609598"/>
              </a:tblGrid>
              <a:tr h="79237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GOPALAKRISHNA A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Signal transduction mechanism of a novel calcium binding protein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calumenin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Board  of Research in Nuclear Sciences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23.52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581400"/>
          <a:ext cx="8534398" cy="1288084"/>
        </p:xfrm>
        <a:graphic>
          <a:graphicData uri="http://schemas.openxmlformats.org/drawingml/2006/table">
            <a:tbl>
              <a:tblPr/>
              <a:tblGrid>
                <a:gridCol w="1624896"/>
                <a:gridCol w="1403319"/>
                <a:gridCol w="1696185"/>
                <a:gridCol w="1524000"/>
                <a:gridCol w="838200"/>
                <a:gridCol w="838200"/>
                <a:gridCol w="609598"/>
              </a:tblGrid>
              <a:tr h="128602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SATHYANARAYANA NAIDU G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RAYALA  SURESH KUMAR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Studies on the biochemical, biophysical and functional characterization of human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phospholipid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scramblase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1(hPLSCR1) interaction with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topoisomerase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II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Board  of Research in Nuclear Sciences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27.05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4876800"/>
          <a:ext cx="8534400" cy="950849"/>
        </p:xfrm>
        <a:graphic>
          <a:graphicData uri="http://schemas.openxmlformats.org/drawingml/2006/table">
            <a:tbl>
              <a:tblPr/>
              <a:tblGrid>
                <a:gridCol w="1624896"/>
                <a:gridCol w="1403320"/>
                <a:gridCol w="1696184"/>
                <a:gridCol w="1524000"/>
                <a:gridCol w="838200"/>
                <a:gridCol w="838200"/>
                <a:gridCol w="609600"/>
              </a:tblGrid>
              <a:tr h="95084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KESAVAN V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Novel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nanotechnological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approaches for treatment of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leishmaniasis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using 2-propylquinoline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Indo_French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Centre for the Promotion of Advance Research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17-01-2013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16-01-2016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42.17</a:t>
                      </a: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61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/>
          <a:lstStyle/>
          <a:p>
            <a:r>
              <a:rPr lang="en-US" sz="2000" dirty="0" smtClean="0"/>
              <a:t>5 YEAR CONSULTANCY PROJECTS</a:t>
            </a:r>
            <a:endParaRPr lang="en-IN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990600"/>
          <a:ext cx="8534401" cy="2599620"/>
        </p:xfrm>
        <a:graphic>
          <a:graphicData uri="http://schemas.openxmlformats.org/drawingml/2006/table">
            <a:tbl>
              <a:tblPr/>
              <a:tblGrid>
                <a:gridCol w="2199273"/>
                <a:gridCol w="2431418"/>
                <a:gridCol w="687273"/>
                <a:gridCol w="687273"/>
                <a:gridCol w="1356218"/>
                <a:gridCol w="586473"/>
                <a:gridCol w="586473"/>
              </a:tblGrid>
              <a:tr h="1310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RELIANCE INDUSTRIES LTD, MUMBAI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BIODEGRADATION OF POLYPROPYLENE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02-02-2007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31-03-2013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MUKESH DOBLE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22.00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08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TVS MOTOR COMPANY LTD., HOSUR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QUANTITATIVE ASSESSMENT OF EFFECT OF RIDER POSTURE ON RIDING FATIGUE AND VEHICLE HANDLING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01-09-2008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31-08-2009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BALASUBRAMANIAN V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5.53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06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EID PARY (LIFE SCIENCES)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BIOCATALYTIC TRANSFORMATION OF W-3 FATTY AIRDS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09-02-2009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07-05-2012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ANJU CHADHA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20.49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12.24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08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ORCHID CHEMICALS &amp; PHARAMACEUTICALS LTD., CHENNAI - 600 119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RETAINER CONSULTACNCY SERVICES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01-05-2007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30-04-2008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RAMACHANDRAN K B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4.66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1.05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06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THIRUMALAI CHEMICALS LTD. RANIPET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RETAINER CONSULTANCY SERVICES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01-01-2008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31-12-2008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RAMACHANDRAN K B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4.00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3.03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06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ORCHID CHEMICALS &amp; PHARMACEUTICALS LTD.,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RETAINER CONSULTANCY SERVICES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01-05-2008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30-04-2009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RAMACHANDRAN K B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4.20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3.15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581400"/>
          <a:ext cx="8534400" cy="2323274"/>
        </p:xfrm>
        <a:graphic>
          <a:graphicData uri="http://schemas.openxmlformats.org/drawingml/2006/table">
            <a:tbl>
              <a:tblPr/>
              <a:tblGrid>
                <a:gridCol w="2176816"/>
                <a:gridCol w="2471384"/>
                <a:gridCol w="685800"/>
                <a:gridCol w="685800"/>
                <a:gridCol w="1371600"/>
                <a:gridCol w="531784"/>
                <a:gridCol w="611216"/>
              </a:tblGrid>
              <a:tr h="30429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RISHABH ENTERPRISES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TECHNICAL OPINION FOR MANITOL/POPLYOL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10-03-2010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31-12-2010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CHANDRARAJ K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3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RMZ CENTENNIAL CAMPUS B BANGALORE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QUANTITATIVE STRUCTURE PROPERTY RELATIONSHIPS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01-04-2009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31-03-2012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MUKESH DOBLE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6.00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9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LAILA PHARMACEUTICALS PVT LTD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EVALUATION OF PHYTO PHARMACEUTICAL USING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01-04-2009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30-09-2014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 S VERMA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9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THIRUMALAI CHEMICALS LTD. RANIPET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RETAINER CONSULTANCY SERVICES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01-01-2008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31-12-2008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RAMACHANDRAN K B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9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ORCHID CHEMICALS &amp; PHARMACEUTICALS LTD.,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RETAINER CONSULTANCY SERVICES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01-05-2008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30-04-2009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RAMACHANDRAN K B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9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ORICHID CHEMICALS &amp; PHARMACEUTICALS LTD.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RETAINER CONSULTANCY SERVICES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01-05-2009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30-04-2010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RAMACHANDRAN K B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4.20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3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533400"/>
          <a:ext cx="8458201" cy="5562288"/>
        </p:xfrm>
        <a:graphic>
          <a:graphicData uri="http://schemas.openxmlformats.org/drawingml/2006/table">
            <a:tbl>
              <a:tblPr/>
              <a:tblGrid>
                <a:gridCol w="2234462"/>
                <a:gridCol w="1953691"/>
                <a:gridCol w="865709"/>
                <a:gridCol w="865709"/>
                <a:gridCol w="1204972"/>
                <a:gridCol w="713625"/>
                <a:gridCol w="620033"/>
              </a:tblGrid>
              <a:tr h="12647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AAAA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COMMON TESTING FACILITY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09-07-2009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08-07-2011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KARUNAGARAN D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RISHABH ENTERPRISES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TECHNICAL OPINION FOR MANITOL/POPLYOL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10-03-2010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31-12-2010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CHANDRARAJ K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1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NITREX CHEMICALS INDIA LIMITED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LABORATORY PROCESS FOR THE PRODUCTION OF BUTANOL BY FERMENTATION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05-09-2006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31-03-2011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MUKESH DOBLE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6.00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RELIANCE INDUSTRIES LTD, MUMBAI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BIODEGRADATION OF POLYPROPYLENE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02-02-2007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31-03-2013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MUKESH DOBLE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16.55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92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TVS MOTOR COMPANY LTD., HOSUR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QUANTITATIVE ASSESSMENT OF EFFECT OF RIDER POSTURE ON RIDING FATIGUE AND VEHICLE HANDLING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01-09-2008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31-08-2009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BALASUBRAMANIAN V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5.53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3.21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EID PARY (LIFE SCIENCES)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BIOCATALYTIC TRANSFORMATION OF W-3 FATTY AIRDS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09-02-2009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07-05-2012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ANJU CHADHA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20.49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6.24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LAILA PHARMACEUTICALS PVT LTD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EVALUATION OF PHYTO PHARMACEUTICAL USING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01-04-2009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30-09-2014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 S VERMA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1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HENKEL AG &amp; CO. GERMANY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MICROBIAL POPULATION ANALYSIS DURING DETERGENT WASHING OF FABRICS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04-01-2010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30-06-2011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CHANDRARAJ K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17.99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1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SREE RAMCIDES CHEMICALS PVT LTD,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SCREENING OF MICROORGANISMS PRODUCING LACTONE BASED BIO-PESTICIDE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01-02-2011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31-03-2013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CHANDRARAJ K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7.50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PHILLIPS ELECTRONICS INDIA LTD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RETAINER CONSULTANCY SERVICES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01-06-2009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30-11-2009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BALASUBRAMANIAN V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ORICHID CHEMICALS &amp; PHARMACEUTICALS LTD.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RETAINER CONSULTANCY SERVICES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01-05-2009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30-04-2010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RAMACHANDRAN K B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46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ORCHID CHEMICALS &amp; PHARMACEUTICALS LTD CHENNAI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RETAINER CONSULTANCY SERVICES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01-05-2010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30-04-2011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RAMACHANDRAN K B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64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990600"/>
          <a:ext cx="8381999" cy="4272890"/>
        </p:xfrm>
        <a:graphic>
          <a:graphicData uri="http://schemas.openxmlformats.org/drawingml/2006/table">
            <a:tbl>
              <a:tblPr/>
              <a:tblGrid>
                <a:gridCol w="2039030"/>
                <a:gridCol w="2042082"/>
                <a:gridCol w="671536"/>
                <a:gridCol w="671536"/>
                <a:gridCol w="1309496"/>
                <a:gridCol w="805845"/>
                <a:gridCol w="842474"/>
              </a:tblGrid>
              <a:tr h="13329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AAAA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COMMON TESTING FACILITY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09-07-2009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08-07-2011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KARUNAGARAN D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8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AAAA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LABORATORY TESTING IN MOLECULAR VIROLOGY LAB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01-01-2012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31-12-2016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MAHALINGAM S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8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RISHABH ENTERPRISES., CHENNAI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TECHNICAL OPINION ON COCOA POWDER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11-08-2011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31-08-2011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CHANDRARAJ K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8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RELIANCE INDUSTRIES LTD, MUMBAI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BIODEGRADATION OF POLYPROPYLENE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02-02-2007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31-03-2013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MUKESH DOBLE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16.55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8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LAILA PHARMACEUTICALS PVT LTD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EVALUATION OF PHYTO PHARMACEUTICAL USING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01-04-2009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30-09-2014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 S VERMA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8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SREE RAMCIDES CHEMICALS PVT LTD,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SCREENING OF MICROORGANISMS PRODUCING LACTONE BASED BIO-PESTICIDE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01-02-2011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31-03-2013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CHANDRARAJ K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3.75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8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HLL LIFECARE LIMITED., TRIVANDRUM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DEVELOPMENT OF HEPATSTICSB AND HARMOPHILUS INFLUENCE TYPE B VACCINES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01-01-2012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01-01-2014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 S VERMA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8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ORCHID CHEMICALS &amp; PHARMACEUTICALS LTD CHENNAI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RETAINER CONSULTANCY SERVICES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01-05-2010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30-04-2011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RAMACHANDRAN K B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8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RICHEORE LIFESCIENCES PVT LTD., KARNATAKA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RETAINER CONSULTANCY SERVICES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08-08-2011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07-08-2012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RAMACHANDRAN K B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8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ORCHID CHEMICALS &amp; PHARMACEUTICALS LTD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ADVICE ON PROJECT IMPLEMENTATION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01-05-2011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30-04-2012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RAMACHANDRAN K B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0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990600"/>
          <a:ext cx="8534398" cy="4509446"/>
        </p:xfrm>
        <a:graphic>
          <a:graphicData uri="http://schemas.openxmlformats.org/drawingml/2006/table">
            <a:tbl>
              <a:tblPr/>
              <a:tblGrid>
                <a:gridCol w="2198504"/>
                <a:gridCol w="2129492"/>
                <a:gridCol w="722975"/>
                <a:gridCol w="722975"/>
                <a:gridCol w="1301356"/>
                <a:gridCol w="630960"/>
                <a:gridCol w="828136"/>
              </a:tblGrid>
              <a:tr h="281787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AAAA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LABORATORY TESTING IN MOLECULAR VIROLOGY LAB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01-01-2012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31-12-2016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MAHALINGAM S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75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AAAA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TECHNICAL OPINION ON USAGE OF WHEY PROTEIN CONCENTRATE AND CARDAMOM IN BISCUIT MANUFACTURING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23-10-2012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22-10-2015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CHANDRARAJ K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7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AAAA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LABORATORY TESTING IN MOLECULAR VIROLOGY LAB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01-01-2012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31-12-2016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MAHALINGAM S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7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LAILA PHARMACEUTICALS PVT LTD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EVALUATION OF PHYTO PHARMACEUTICAL USING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01-04-2009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30-09-2014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 S VERMA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1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SREE RAMCIDES CHEMICALS PVT LTD,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SCREENING OF MICROORGANISMS PRODUCING LACTONE BASED BIO-PESTICIDE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01-02-2011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31-03-2013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CHANDRARAJ K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3.75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1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Unique Biotech, 500078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Verification of DHA production by an organism IITM, Biotech dept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01-05-2012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30-04-2013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ANJU CHADHA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18.00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1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INDOPHYTO CHEMICALS PVT LTD., NOIDA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PREPARATION OF IYOPHILIZED VIALS AND IDENTIFICATION OF THE MICRORGANISMS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15-07-2012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31-12-2012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RAMACHANDRAN K B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7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RICHEORE LIFESCIENCES PVT LTD., KARNATAKA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RETAINER CONSULTANCY SERVICES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08-08-2011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07-08-2012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RAMACHANDRAN K B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7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ORCHID CHEMICALS &amp; PHARMACEUTICALS LTD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ADVICE ON PROJECT IMPLEMENTATION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01-05-2011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30-04-2012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RAMACHANDRAN K B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7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ORCHID CHEMICALS AND PHARMACEUTICALS LTD, CHENNAI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ADVICE ON PROJECT IMPLEMENTATION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01-05-2012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30-04-2013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RAMACHANDRAN K B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6.00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62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Arrow Connector 57"/>
          <p:cNvCxnSpPr/>
          <p:nvPr/>
        </p:nvCxnSpPr>
        <p:spPr>
          <a:xfrm flipV="1">
            <a:off x="7616622" y="1341867"/>
            <a:ext cx="535491" cy="30458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555763" y="52945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HEALTH/</a:t>
            </a:r>
            <a:br>
              <a:rPr lang="en-US" sz="2400" b="1" i="1" dirty="0" smtClean="0"/>
            </a:br>
            <a:r>
              <a:rPr lang="en-US" sz="2400" b="1" i="1" dirty="0" smtClean="0"/>
              <a:t>MEDICAL</a:t>
            </a:r>
            <a:endParaRPr lang="en-IN" sz="2400" b="1" i="1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803232" y="5567609"/>
            <a:ext cx="535491" cy="3969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876256" y="5972445"/>
            <a:ext cx="215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ENVIRONMENT</a:t>
            </a:r>
            <a:endParaRPr lang="en-IN" sz="2400" b="1" i="1" dirty="0"/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1135902" y="5773988"/>
            <a:ext cx="535491" cy="3969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97757" y="6116461"/>
            <a:ext cx="1209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ENERGY</a:t>
            </a:r>
            <a:endParaRPr lang="en-IN" sz="2400" b="1" i="1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868157" y="944953"/>
            <a:ext cx="535491" cy="3969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23528" y="499837"/>
            <a:ext cx="1575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PRODUCTS</a:t>
            </a:r>
            <a:endParaRPr lang="en-IN" sz="2400" b="1" i="1" dirty="0"/>
          </a:p>
        </p:txBody>
      </p:sp>
      <p:sp>
        <p:nvSpPr>
          <p:cNvPr id="4" name="Oval 3"/>
          <p:cNvSpPr/>
          <p:nvPr/>
        </p:nvSpPr>
        <p:spPr>
          <a:xfrm>
            <a:off x="2339752" y="1825598"/>
            <a:ext cx="2664296" cy="2592288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3851920" y="1825598"/>
            <a:ext cx="2664296" cy="25922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3131840" y="3553790"/>
            <a:ext cx="2664296" cy="2592288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971600" y="169414"/>
            <a:ext cx="6912768" cy="6552728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1638476" y="1825598"/>
            <a:ext cx="1171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Biological </a:t>
            </a:r>
            <a:br>
              <a:rPr lang="en-US" b="1" i="1" dirty="0" smtClean="0"/>
            </a:br>
            <a:r>
              <a:rPr lang="en-US" b="1" i="1" dirty="0" smtClean="0"/>
              <a:t>Eng.</a:t>
            </a:r>
            <a:endParaRPr lang="en-IN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94646" y="1000118"/>
            <a:ext cx="1171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Biological </a:t>
            </a:r>
            <a:br>
              <a:rPr lang="en-US" b="1" i="1" dirty="0" smtClean="0"/>
            </a:br>
            <a:r>
              <a:rPr lang="en-US" b="1" i="1" dirty="0" smtClean="0"/>
              <a:t>Sciences</a:t>
            </a:r>
            <a:endParaRPr lang="en-IN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88964" y="6074070"/>
            <a:ext cx="1159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Chemical  </a:t>
            </a:r>
            <a:br>
              <a:rPr lang="en-US" b="1" i="1" dirty="0" smtClean="0"/>
            </a:br>
            <a:r>
              <a:rPr lang="en-US" b="1" i="1" dirty="0" smtClean="0"/>
              <a:t>Biology</a:t>
            </a:r>
            <a:endParaRPr lang="en-IN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182559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AKB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5292080" y="188831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B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5574029" y="2104338"/>
            <a:ext cx="58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AGK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5004048" y="21856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K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5790053" y="2464378"/>
            <a:ext cx="64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MDX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5292080" y="246437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5508104" y="280444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MN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5889248" y="334705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NM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4965776" y="2977726"/>
            <a:ext cx="5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RSV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6420163" y="453054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</a:t>
            </a:r>
            <a:endParaRPr lang="en-IN" dirty="0"/>
          </a:p>
        </p:txBody>
      </p:sp>
      <p:sp>
        <p:nvSpPr>
          <p:cNvPr id="31" name="TextBox 30"/>
          <p:cNvSpPr txBox="1"/>
          <p:nvPr/>
        </p:nvSpPr>
        <p:spPr>
          <a:xfrm>
            <a:off x="5970188" y="27930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</a:t>
            </a:r>
            <a:endParaRPr lang="en-IN" dirty="0"/>
          </a:p>
        </p:txBody>
      </p:sp>
      <p:sp>
        <p:nvSpPr>
          <p:cNvPr id="32" name="TextBox 31"/>
          <p:cNvSpPr txBox="1"/>
          <p:nvPr/>
        </p:nvSpPr>
        <p:spPr>
          <a:xfrm>
            <a:off x="5913293" y="4768634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4139952" y="2113630"/>
            <a:ext cx="524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TSC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3923928" y="2392370"/>
            <a:ext cx="54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KCR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3851920" y="268969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SCV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4427984" y="247367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GK</a:t>
            </a:r>
            <a:endParaRPr lang="en-IN" dirty="0"/>
          </a:p>
        </p:txBody>
      </p:sp>
      <p:sp>
        <p:nvSpPr>
          <p:cNvPr id="38" name="TextBox 37"/>
          <p:cNvSpPr txBox="1"/>
          <p:nvPr/>
        </p:nvSpPr>
        <p:spPr>
          <a:xfrm>
            <a:off x="4427984" y="282441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GSN</a:t>
            </a:r>
            <a:endParaRPr lang="en-IN" dirty="0"/>
          </a:p>
        </p:txBody>
      </p:sp>
      <p:sp>
        <p:nvSpPr>
          <p:cNvPr id="39" name="TextBox 38"/>
          <p:cNvSpPr txBox="1"/>
          <p:nvPr/>
        </p:nvSpPr>
        <p:spPr>
          <a:xfrm>
            <a:off x="3779912" y="297772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2843808" y="204162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KBR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2627784" y="239237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GJ</a:t>
            </a:r>
            <a:endParaRPr lang="en-IN" dirty="0"/>
          </a:p>
        </p:txBody>
      </p:sp>
      <p:sp>
        <p:nvSpPr>
          <p:cNvPr id="43" name="TextBox 42"/>
          <p:cNvSpPr txBox="1"/>
          <p:nvPr/>
        </p:nvSpPr>
        <p:spPr>
          <a:xfrm>
            <a:off x="2483768" y="283371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SSV</a:t>
            </a:r>
            <a:endParaRPr lang="en-IN" dirty="0"/>
          </a:p>
        </p:txBody>
      </p:sp>
      <p:sp>
        <p:nvSpPr>
          <p:cNvPr id="44" name="TextBox 43"/>
          <p:cNvSpPr txBox="1"/>
          <p:nvPr/>
        </p:nvSpPr>
        <p:spPr>
          <a:xfrm>
            <a:off x="6177937" y="4161212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HPMS</a:t>
            </a:r>
            <a:endParaRPr lang="en-IN" dirty="0"/>
          </a:p>
        </p:txBody>
      </p:sp>
      <p:sp>
        <p:nvSpPr>
          <p:cNvPr id="45" name="TextBox 44"/>
          <p:cNvSpPr txBox="1"/>
          <p:nvPr/>
        </p:nvSpPr>
        <p:spPr>
          <a:xfrm>
            <a:off x="3491880" y="1960322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</a:t>
            </a:r>
            <a:endParaRPr lang="en-IN" dirty="0"/>
          </a:p>
        </p:txBody>
      </p:sp>
      <p:sp>
        <p:nvSpPr>
          <p:cNvPr id="47" name="TextBox 46"/>
          <p:cNvSpPr txBox="1"/>
          <p:nvPr/>
        </p:nvSpPr>
        <p:spPr>
          <a:xfrm>
            <a:off x="3327417" y="398583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</a:t>
            </a:r>
            <a:endParaRPr lang="en-IN" dirty="0"/>
          </a:p>
        </p:txBody>
      </p:sp>
      <p:sp>
        <p:nvSpPr>
          <p:cNvPr id="50" name="TextBox 49"/>
          <p:cNvSpPr txBox="1"/>
          <p:nvPr/>
        </p:nvSpPr>
        <p:spPr>
          <a:xfrm>
            <a:off x="5330552" y="4450327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</a:t>
            </a:r>
            <a:endParaRPr lang="en-IN" dirty="0"/>
          </a:p>
        </p:txBody>
      </p:sp>
      <p:sp>
        <p:nvSpPr>
          <p:cNvPr id="51" name="TextBox 50"/>
          <p:cNvSpPr txBox="1"/>
          <p:nvPr/>
        </p:nvSpPr>
        <p:spPr>
          <a:xfrm>
            <a:off x="5218209" y="408099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</a:t>
            </a:r>
            <a:endParaRPr lang="en-IN" dirty="0"/>
          </a:p>
        </p:txBody>
      </p:sp>
      <p:sp>
        <p:nvSpPr>
          <p:cNvPr id="53" name="TextBox 52"/>
          <p:cNvSpPr txBox="1"/>
          <p:nvPr/>
        </p:nvSpPr>
        <p:spPr>
          <a:xfrm>
            <a:off x="3491880" y="476863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VK</a:t>
            </a:r>
            <a:endParaRPr lang="en-IN" dirty="0"/>
          </a:p>
        </p:txBody>
      </p:sp>
      <p:sp>
        <p:nvSpPr>
          <p:cNvPr id="54" name="TextBox 53"/>
          <p:cNvSpPr txBox="1"/>
          <p:nvPr/>
        </p:nvSpPr>
        <p:spPr>
          <a:xfrm>
            <a:off x="4050574" y="5219266"/>
            <a:ext cx="43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</a:t>
            </a:r>
            <a:endParaRPr lang="en-IN" dirty="0"/>
          </a:p>
        </p:txBody>
      </p:sp>
      <p:sp>
        <p:nvSpPr>
          <p:cNvPr id="55" name="TextBox 54"/>
          <p:cNvSpPr txBox="1"/>
          <p:nvPr/>
        </p:nvSpPr>
        <p:spPr>
          <a:xfrm>
            <a:off x="4716016" y="484993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JK</a:t>
            </a:r>
            <a:endParaRPr lang="en-IN" dirty="0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468564" y="3173778"/>
            <a:ext cx="2664296" cy="25922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TextBox 71"/>
          <p:cNvSpPr txBox="1"/>
          <p:nvPr/>
        </p:nvSpPr>
        <p:spPr>
          <a:xfrm>
            <a:off x="6725268" y="3112450"/>
            <a:ext cx="1613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Computational</a:t>
            </a:r>
          </a:p>
          <a:p>
            <a:r>
              <a:rPr lang="en-US" b="1" i="1" dirty="0" smtClean="0"/>
              <a:t>Biology</a:t>
            </a:r>
            <a:endParaRPr lang="en-IN" b="1" i="1" dirty="0"/>
          </a:p>
        </p:txBody>
      </p:sp>
    </p:spTree>
    <p:extLst>
      <p:ext uri="{BB962C8B-B14F-4D97-AF65-F5344CB8AC3E}">
        <p14:creationId xmlns="" xmlns:p14="http://schemas.microsoft.com/office/powerpoint/2010/main" val="18537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56344" y="402736"/>
            <a:ext cx="8055428" cy="2942272"/>
            <a:chOff x="1369739" y="766544"/>
            <a:chExt cx="6610350" cy="23241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739" y="766544"/>
              <a:ext cx="6610350" cy="232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403321" y="1436918"/>
              <a:ext cx="944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Total #  165</a:t>
              </a:r>
              <a:endPara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46205" y="2196537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6063" y="2269073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32</a:t>
              </a:r>
              <a:endPara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93293" y="2233402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26291" y="1882697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26</a:t>
              </a:r>
              <a:endPara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85482" y="1674042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72546" y="1200444"/>
              <a:ext cx="90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Total  #101</a:t>
              </a:r>
              <a:endPara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281720" y="33404"/>
            <a:ext cx="679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Total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numbers in BT, DD,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MTech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MS,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others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81985" y="3202541"/>
            <a:ext cx="4239255" cy="3533775"/>
            <a:chOff x="2386515" y="3507335"/>
            <a:chExt cx="4239255" cy="353377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515" y="3507335"/>
              <a:ext cx="4239255" cy="353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006767" y="3945562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  43%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6154" y="3668563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52%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4452" y="4356443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31%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86895" y="4404835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28%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89677" y="468183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19%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03345" y="416534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34%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60757" y="4543335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26%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48670" y="387666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Women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students in each category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10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 staff</a:t>
            </a:r>
          </a:p>
          <a:p>
            <a:pPr lvl="1"/>
            <a:r>
              <a:rPr lang="en-US" dirty="0" smtClean="0"/>
              <a:t>On roll: </a:t>
            </a:r>
            <a:r>
              <a:rPr lang="en-US" dirty="0" smtClean="0">
                <a:solidFill>
                  <a:srgbClr val="C00000"/>
                </a:solidFill>
              </a:rPr>
              <a:t>5</a:t>
            </a:r>
          </a:p>
          <a:p>
            <a:pPr lvl="1"/>
            <a:r>
              <a:rPr lang="en-US" dirty="0" smtClean="0"/>
              <a:t>Anticipated recruitment: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n-US" dirty="0" smtClean="0">
                <a:solidFill>
                  <a:srgbClr val="C00000"/>
                </a:solidFill>
              </a:rPr>
              <a:t>4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/>
              <a:t>Ministerial staff: </a:t>
            </a:r>
            <a:r>
              <a:rPr lang="en-US" dirty="0" smtClean="0">
                <a:solidFill>
                  <a:srgbClr val="C00000"/>
                </a:solidFill>
              </a:rPr>
              <a:t>6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/>
              <a:t>Contract staff (DDF project, </a:t>
            </a:r>
            <a:r>
              <a:rPr lang="en-US" dirty="0" err="1" smtClean="0"/>
              <a:t>MaFoi</a:t>
            </a:r>
            <a:r>
              <a:rPr lang="en-US" dirty="0" smtClean="0"/>
              <a:t>,…):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65</a:t>
            </a:r>
          </a:p>
          <a:p>
            <a:r>
              <a:rPr lang="en-US" dirty="0" smtClean="0"/>
              <a:t>Project Staff: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n-US" dirty="0" smtClean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B20F-556C-6E48-B6EF-4A93ED8441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86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3782</Words>
  <Application>Microsoft Office PowerPoint</Application>
  <PresentationFormat>On-screen Show (4:3)</PresentationFormat>
  <Paragraphs>1135</Paragraphs>
  <Slides>69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Theme</vt:lpstr>
      <vt:lpstr>Graph</vt:lpstr>
      <vt:lpstr>Review of Department of Biotechnology,  IIT Madras  Bhupat &amp; Jyoti Mehta School of BioSciences    </vt:lpstr>
      <vt:lpstr>The Department</vt:lpstr>
      <vt:lpstr>The Department</vt:lpstr>
      <vt:lpstr>Slide 4</vt:lpstr>
      <vt:lpstr>Programmes offered</vt:lpstr>
      <vt:lpstr>Slide 6</vt:lpstr>
      <vt:lpstr>Slide 7</vt:lpstr>
      <vt:lpstr>Slide 8</vt:lpstr>
      <vt:lpstr>Staff</vt:lpstr>
      <vt:lpstr>Slide 10</vt:lpstr>
      <vt:lpstr>Slide 11</vt:lpstr>
      <vt:lpstr>Major Teaching Lab facilities</vt:lpstr>
      <vt:lpstr> Faculty Research Labs </vt:lpstr>
      <vt:lpstr>Slide 14</vt:lpstr>
      <vt:lpstr>Slide 15</vt:lpstr>
      <vt:lpstr>Slide 16</vt:lpstr>
      <vt:lpstr>Slide 17</vt:lpstr>
      <vt:lpstr>Slide 18</vt:lpstr>
      <vt:lpstr> Industry Interaction</vt:lpstr>
      <vt:lpstr>Visiting researchers (last 5 yrs)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Inter-disciplinary research</vt:lpstr>
      <vt:lpstr>Slide 29</vt:lpstr>
      <vt:lpstr>Slide 30</vt:lpstr>
      <vt:lpstr>Slide 31</vt:lpstr>
      <vt:lpstr>Slide 32</vt:lpstr>
      <vt:lpstr>Slide 33</vt:lpstr>
      <vt:lpstr>Research with Immediate Societal Impact in last 5 years</vt:lpstr>
      <vt:lpstr>Slide 35</vt:lpstr>
      <vt:lpstr>Slide 36</vt:lpstr>
      <vt:lpstr>Slide 37</vt:lpstr>
      <vt:lpstr>Slide 38</vt:lpstr>
      <vt:lpstr>Slide 39</vt:lpstr>
      <vt:lpstr>Patents filed in last 5 years</vt:lpstr>
      <vt:lpstr>Slide 41</vt:lpstr>
      <vt:lpstr>Incubation in last 5 years</vt:lpstr>
      <vt:lpstr>Incubation in last 5 years</vt:lpstr>
      <vt:lpstr>Incubation in last 5 years</vt:lpstr>
      <vt:lpstr>Incubation in last 5 years</vt:lpstr>
      <vt:lpstr>Slide 46</vt:lpstr>
      <vt:lpstr>Slide 47</vt:lpstr>
      <vt:lpstr>Placement of PhD in last three years</vt:lpstr>
      <vt:lpstr>Students’ Achievements-AWARDS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Course programmes</vt:lpstr>
      <vt:lpstr>Patents and IP</vt:lpstr>
      <vt:lpstr>Incubation</vt:lpstr>
      <vt:lpstr>Proactive steps: Bioincubator</vt:lpstr>
      <vt:lpstr>Grand Vision</vt:lpstr>
      <vt:lpstr>Slide 62</vt:lpstr>
      <vt:lpstr>Slide 63</vt:lpstr>
      <vt:lpstr>Slide 64</vt:lpstr>
      <vt:lpstr>Slide 65</vt:lpstr>
      <vt:lpstr>5 YEAR CONSULTANCY PROJECTS</vt:lpstr>
      <vt:lpstr>Slide 67</vt:lpstr>
      <vt:lpstr>Slide 68</vt:lpstr>
      <vt:lpstr>Slide 69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IIT Madras Departmental Reviews</dc:title>
  <dc:creator>Prof.Bhaskar Ramamurthi</dc:creator>
  <cp:lastModifiedBy>Mukesh</cp:lastModifiedBy>
  <cp:revision>119</cp:revision>
  <dcterms:created xsi:type="dcterms:W3CDTF">2013-05-15T14:03:07Z</dcterms:created>
  <dcterms:modified xsi:type="dcterms:W3CDTF">2013-10-17T11:29:11Z</dcterms:modified>
</cp:coreProperties>
</file>