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8" r:id="rId3"/>
    <p:sldId id="290" r:id="rId4"/>
    <p:sldId id="291" r:id="rId5"/>
    <p:sldId id="303" r:id="rId6"/>
    <p:sldId id="295" r:id="rId7"/>
    <p:sldId id="302" r:id="rId8"/>
    <p:sldId id="296" r:id="rId9"/>
    <p:sldId id="299" r:id="rId10"/>
    <p:sldId id="28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2787" autoAdjust="0"/>
    <p:restoredTop sz="91005" autoAdjust="0"/>
  </p:normalViewPr>
  <p:slideViewPr>
    <p:cSldViewPr>
      <p:cViewPr varScale="1">
        <p:scale>
          <a:sx n="63" d="100"/>
          <a:sy n="63" d="100"/>
        </p:scale>
        <p:origin x="-25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96DB03-3D0B-4FE3-9C0A-BAD877BE3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88613D9-894D-4BDC-B33F-03EB7998D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2DFAC4-700B-4307-AF52-C06D1124875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E0A05D-CB06-4BE9-8952-9B5C68DB2F18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11F765-E2F3-4ADB-A6BC-677995BD9769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1514B9-AD96-46B5-8158-507844152303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1C23CA-ACB1-4735-9D7C-3CD8B625C7F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68BBD1-D230-4BDE-86BE-ABE7A2844B90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E0E7F8-D219-4BB7-AC77-015893F506C1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E71634-3A23-40C1-B598-A91A29B8052A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D8EDBD-5DDC-4A94-9B68-2191D80F0B5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09C83-2E05-4213-AC3B-06BD49C8B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3E9B0-415A-4EAA-A843-186FDA11F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BAA24-11DA-45F5-A631-6AA8E271C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4D74C-2136-40F4-8E63-CF8DB26D4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D747D-1D1B-4877-9F84-374BB2EDE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A5832-DA7F-43C2-B149-4AE8B5BC2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ACE03-EBCF-4B67-9A24-FA4077CF3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26C17-907C-46EC-AC0B-AAFC89755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7D56C-01B1-4272-A817-E10B9BBDF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EEC2A-4FC2-4C06-B49C-0188E39CF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13B23-D532-440D-BB57-2E1C54F09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E3409-310D-4033-99AA-7C3C1791E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402D8E4-2364-4E85-9BD1-E163BD05C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9" r:id="rId9"/>
    <p:sldLayoutId id="2147483856" r:id="rId10"/>
    <p:sldLayoutId id="2147483857" r:id="rId11"/>
    <p:sldLayoutId id="214748385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077200" cy="1371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Arial Narrow" pitchFamily="34" charset="0"/>
              </a:rPr>
              <a:t/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/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/>
            </a:r>
            <a:br>
              <a:rPr lang="en-US" sz="2800" dirty="0" smtClean="0">
                <a:latin typeface="Arial Narrow" pitchFamily="34" charset="0"/>
              </a:rPr>
            </a:br>
            <a:endParaRPr lang="en-US" sz="2400" b="1" dirty="0" smtClean="0">
              <a:latin typeface="Arial Narrow" pitchFamily="34" charset="0"/>
            </a:endParaRPr>
          </a:p>
        </p:txBody>
      </p:sp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1DA271-ECCB-4CB7-B1B7-7351E432D5D1}" type="slidenum">
              <a:rPr lang="en-US" sz="1600" b="1"/>
              <a:pPr>
                <a:defRPr/>
              </a:pPr>
              <a:t>1</a:t>
            </a:fld>
            <a:endParaRPr lang="en-US" sz="1600" b="1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143000" y="2209800"/>
            <a:ext cx="7543800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b="1" dirty="0">
                <a:solidFill>
                  <a:srgbClr val="002060"/>
                </a:solidFill>
                <a:latin typeface="+mn-lt"/>
              </a:rPr>
              <a:t>DEPARTMENT OF BIOTECHNOLOGY</a:t>
            </a:r>
          </a:p>
          <a:p>
            <a:pPr algn="ctr" eaLnBrk="0" hangingPunct="0">
              <a:spcBef>
                <a:spcPct val="20000"/>
              </a:spcBef>
              <a:defRPr/>
            </a:pPr>
            <a:endParaRPr lang="en-US" b="1" dirty="0">
              <a:solidFill>
                <a:srgbClr val="002060"/>
              </a:solidFill>
              <a:latin typeface="+mn-lt"/>
            </a:endParaRPr>
          </a:p>
          <a:p>
            <a:pPr algn="ctr" eaLnBrk="0" hangingPunct="0">
              <a:spcBef>
                <a:spcPct val="20000"/>
              </a:spcBef>
              <a:defRPr/>
            </a:pPr>
            <a:r>
              <a:rPr lang="en-US" b="1" dirty="0">
                <a:solidFill>
                  <a:srgbClr val="002060"/>
                </a:solidFill>
                <a:latin typeface="+mn-lt"/>
              </a:rPr>
              <a:t>BHUPAT AND JYOTI MEHTA SCHOOL OF 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en-US" b="1" dirty="0">
                <a:solidFill>
                  <a:srgbClr val="002060"/>
                </a:solidFill>
                <a:latin typeface="+mn-lt"/>
              </a:rPr>
              <a:t>BIO-SCIENCES BUILDING</a:t>
            </a:r>
          </a:p>
          <a:p>
            <a:pPr algn="ctr" eaLnBrk="0" hangingPunct="0">
              <a:spcBef>
                <a:spcPct val="20000"/>
              </a:spcBef>
              <a:defRPr/>
            </a:pPr>
            <a:endParaRPr lang="en-US" sz="1200" b="1" dirty="0">
              <a:solidFill>
                <a:srgbClr val="002060"/>
              </a:solidFill>
              <a:latin typeface="+mn-lt"/>
            </a:endParaRPr>
          </a:p>
          <a:p>
            <a:pPr algn="ctr" eaLnBrk="0" hangingPunct="0">
              <a:spcBef>
                <a:spcPct val="20000"/>
              </a:spcBef>
              <a:defRPr/>
            </a:pPr>
            <a:r>
              <a:rPr lang="en-US" b="1" dirty="0">
                <a:solidFill>
                  <a:srgbClr val="002060"/>
                </a:solidFill>
                <a:latin typeface="+mn-lt"/>
              </a:rPr>
              <a:t>INDIAN INSTITUTE OF TECHNOLOGY MADRAS</a:t>
            </a:r>
            <a:br>
              <a:rPr lang="en-US" b="1" dirty="0">
                <a:solidFill>
                  <a:srgbClr val="002060"/>
                </a:solidFill>
                <a:latin typeface="+mn-lt"/>
              </a:rPr>
            </a:br>
            <a:endParaRPr lang="en-US" b="1" dirty="0">
              <a:solidFill>
                <a:srgbClr val="002060"/>
              </a:solidFill>
              <a:latin typeface="+mn-lt"/>
            </a:endParaRPr>
          </a:p>
          <a:p>
            <a:pPr algn="ctr" eaLnBrk="0" hangingPunct="0"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0070C0"/>
                </a:solidFill>
                <a:latin typeface="+mn-lt"/>
              </a:rPr>
              <a:t>Monthly Report – </a:t>
            </a:r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May-Jun </a:t>
            </a:r>
            <a:r>
              <a:rPr lang="en-US" sz="2800" b="1" dirty="0">
                <a:solidFill>
                  <a:srgbClr val="0070C0"/>
                </a:solidFill>
                <a:latin typeface="+mj-lt"/>
              </a:rPr>
              <a:t>2013</a:t>
            </a:r>
          </a:p>
          <a:p>
            <a:pPr>
              <a:spcBef>
                <a:spcPct val="20000"/>
              </a:spcBef>
              <a:defRPr/>
            </a:pPr>
            <a:endParaRPr lang="en-US" sz="2800" dirty="0"/>
          </a:p>
        </p:txBody>
      </p:sp>
      <p:pic>
        <p:nvPicPr>
          <p:cNvPr id="3077" name="Picture 7" descr="IIT logo colour_apr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762000"/>
            <a:ext cx="13239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algn="ctr" eaLnBrk="1" hangingPunct="1">
              <a:buFontTx/>
              <a:buNone/>
            </a:pPr>
            <a:r>
              <a:rPr lang="en-US" sz="4000" b="1" smtClean="0">
                <a:solidFill>
                  <a:srgbClr val="002060"/>
                </a:solidFill>
                <a:latin typeface="Baskerville Old Face" pitchFamily="18" charset="0"/>
              </a:rPr>
              <a:t>THE  END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4C656D-8563-44FB-95C3-F9F74C7C0EDD}" type="slidenum">
              <a:rPr lang="en-US" sz="1600" b="1"/>
              <a:pPr>
                <a:defRPr/>
              </a:pPr>
              <a:t>10</a:t>
            </a:fld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ACHIEVEMENTS OF FACULTY: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1534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700" b="1" u="sng" dirty="0" smtClean="0">
              <a:latin typeface="Baskerville Old Face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</a:rPr>
              <a:t>Dr . M Michael </a:t>
            </a:r>
            <a:r>
              <a:rPr lang="en-US" sz="2800" b="1" u="sng" dirty="0" err="1" smtClean="0">
                <a:solidFill>
                  <a:schemeClr val="accent1">
                    <a:lumMod val="75000"/>
                  </a:schemeClr>
                </a:solidFill>
              </a:rPr>
              <a:t>Gromiha</a:t>
            </a:r>
            <a:endParaRPr lang="en-US" sz="28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en-US" sz="2800" b="1" u="sng" dirty="0" smtClean="0"/>
          </a:p>
          <a:p>
            <a:pPr marL="457200" indent="-457200" eaLnBrk="1" hangingPunct="1">
              <a:spcBef>
                <a:spcPts val="600"/>
              </a:spcBef>
            </a:pPr>
            <a:r>
              <a:rPr lang="en-US" sz="2400" dirty="0" smtClean="0"/>
              <a:t>Selected as an Editorial board member for the journal, Biology Direct, published by Biomed Central.</a:t>
            </a:r>
          </a:p>
          <a:p>
            <a:pPr marL="457200" indent="-457200" eaLnBrk="1" hangingPunct="1">
              <a:spcBef>
                <a:spcPts val="600"/>
              </a:spcBef>
            </a:pPr>
            <a:endParaRPr lang="en-US" sz="2400" dirty="0" smtClean="0"/>
          </a:p>
          <a:p>
            <a:pPr marL="457200" indent="-457200" eaLnBrk="1" hangingPunct="1">
              <a:spcBef>
                <a:spcPts val="600"/>
              </a:spcBef>
            </a:pPr>
            <a:r>
              <a:rPr lang="en-US" sz="2400" dirty="0" smtClean="0"/>
              <a:t>Ph.D. Thesis Examiner: Anna University, Chennai.</a:t>
            </a:r>
          </a:p>
          <a:p>
            <a:pPr marL="457200" indent="-457200" eaLnBrk="1" hangingPunct="1">
              <a:spcBef>
                <a:spcPts val="600"/>
              </a:spcBef>
              <a:buNone/>
            </a:pPr>
            <a:endParaRPr lang="en-US" sz="2400" dirty="0" smtClean="0"/>
          </a:p>
          <a:p>
            <a:pPr marL="457200" indent="-457200" eaLnBrk="1" hangingPunct="1">
              <a:spcBef>
                <a:spcPts val="600"/>
              </a:spcBef>
            </a:pPr>
            <a:r>
              <a:rPr lang="en-US" sz="2400" dirty="0" smtClean="0"/>
              <a:t>Ph.D. Thesis Examiner: Jawaharlal Nehru University, New Delhi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800" dirty="0" smtClean="0">
              <a:latin typeface="Baskerville Old Face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</p:txBody>
      </p:sp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CDD2D4-B121-4B53-AF39-3C8A0EBCC0A2}" type="slidenum">
              <a:rPr lang="en-US" sz="1600" b="1"/>
              <a:pPr>
                <a:defRPr/>
              </a:pPr>
              <a:t>2</a:t>
            </a:fld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SPONSORED PROJECTS: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153400" cy="4648200"/>
          </a:xfrm>
        </p:spPr>
        <p:txBody>
          <a:bodyPr/>
          <a:lstStyle/>
          <a:p>
            <a:pPr eaLnBrk="1" hangingPunct="1">
              <a:buNone/>
            </a:pPr>
            <a:endParaRPr lang="en-US" sz="2400" i="1" dirty="0" smtClean="0"/>
          </a:p>
          <a:p>
            <a:pPr eaLnBrk="1" hangingPunct="1"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  </a:t>
            </a:r>
            <a:r>
              <a:rPr lang="en-US" sz="2800" b="1" dirty="0" smtClean="0">
                <a:solidFill>
                  <a:schemeClr val="accent1"/>
                </a:solidFill>
              </a:rPr>
              <a:t>PI: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</a:rPr>
              <a:t>Nitish</a:t>
            </a:r>
            <a:r>
              <a:rPr lang="en-US" sz="2800" b="1" dirty="0" smtClean="0">
                <a:solidFill>
                  <a:schemeClr val="accent1"/>
                </a:solidFill>
              </a:rPr>
              <a:t> R. </a:t>
            </a:r>
            <a:r>
              <a:rPr lang="en-US" sz="2800" b="1" dirty="0" err="1" smtClean="0">
                <a:solidFill>
                  <a:schemeClr val="accent1"/>
                </a:solidFill>
              </a:rPr>
              <a:t>Mahapatra</a:t>
            </a:r>
            <a:r>
              <a:rPr lang="en-US" sz="2800" dirty="0" smtClean="0">
                <a:solidFill>
                  <a:schemeClr val="accent1"/>
                </a:solidFill>
              </a:rPr>
              <a:t>.</a:t>
            </a:r>
            <a:endParaRPr lang="en-US" sz="2800" i="1" dirty="0" smtClean="0">
              <a:solidFill>
                <a:schemeClr val="accent1"/>
              </a:solidFill>
            </a:endParaRPr>
          </a:p>
          <a:p>
            <a:pPr algn="just" eaLnBrk="1" hangingPunct="1">
              <a:buNone/>
            </a:pP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r>
              <a:rPr lang="en-US" sz="3200" i="1" dirty="0" smtClean="0"/>
              <a:t>Regulation of the novel catecholamine-metabolizing enzyme </a:t>
            </a:r>
            <a:r>
              <a:rPr lang="en-US" sz="3200" i="1" dirty="0" err="1" smtClean="0"/>
              <a:t>Renalase</a:t>
            </a:r>
            <a:r>
              <a:rPr lang="en-US" sz="3200" i="1" dirty="0" smtClean="0"/>
              <a:t> by </a:t>
            </a:r>
            <a:r>
              <a:rPr lang="en-US" sz="3200" i="1" dirty="0" err="1" smtClean="0"/>
              <a:t>microRNAs</a:t>
            </a:r>
            <a:r>
              <a:rPr lang="en-US" sz="3200" i="1" dirty="0" smtClean="0"/>
              <a:t>. </a:t>
            </a:r>
            <a:r>
              <a:rPr lang="en-US" sz="3200" dirty="0" smtClean="0"/>
              <a:t>Funding agency: DBT, Govt. of India (Rs. 51.08 </a:t>
            </a:r>
            <a:r>
              <a:rPr lang="en-US" sz="3200" dirty="0" err="1" smtClean="0"/>
              <a:t>lakhs</a:t>
            </a:r>
            <a:r>
              <a:rPr lang="en-US" sz="3200" dirty="0" smtClean="0"/>
              <a:t>; May 2013- April 2016). </a:t>
            </a:r>
          </a:p>
          <a:p>
            <a:pPr eaLnBrk="1" hangingPunct="1">
              <a:buNone/>
            </a:pPr>
            <a:r>
              <a:rPr lang="en-US" sz="2400" dirty="0" smtClean="0"/>
              <a:t>		</a:t>
            </a:r>
          </a:p>
          <a:p>
            <a:pPr eaLnBrk="1" hangingPunct="1">
              <a:buFontTx/>
              <a:buNone/>
            </a:pPr>
            <a:endParaRPr lang="en-US" sz="2400" dirty="0" smtClean="0">
              <a:latin typeface="Arial Narrow" pitchFamily="34" charset="0"/>
            </a:endParaRP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96EC1-C581-4FD7-B062-5F1E28845909}" type="slidenum">
              <a:rPr lang="en-US" sz="1600" b="1"/>
              <a:pPr>
                <a:defRPr/>
              </a:pPr>
              <a:t>3</a:t>
            </a:fld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200" b="1" dirty="0" smtClean="0">
                <a:solidFill>
                  <a:srgbClr val="002060"/>
                </a:solidFill>
                <a:latin typeface="+mn-lt"/>
              </a:rPr>
              <a:t>PAPERS PUBLISHED IN JOURNALS (IMPACT FACTOR, IF AVAILABLE) AND CONFERENCES: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000" dirty="0" smtClean="0"/>
              <a:t>A.M. </a:t>
            </a:r>
            <a:r>
              <a:rPr lang="en-US" sz="2000" dirty="0" err="1" smtClean="0"/>
              <a:t>Thangakani</a:t>
            </a:r>
            <a:r>
              <a:rPr lang="en-US" sz="2000" dirty="0" smtClean="0"/>
              <a:t>, S. Kumar, D. </a:t>
            </a:r>
            <a:r>
              <a:rPr lang="en-US" sz="2000" dirty="0" err="1" smtClean="0"/>
              <a:t>Velmurugan</a:t>
            </a:r>
            <a:r>
              <a:rPr lang="en-US" sz="2000" dirty="0" smtClean="0"/>
              <a:t> and </a:t>
            </a:r>
            <a:r>
              <a:rPr lang="en-US" sz="2000" b="1" dirty="0" smtClean="0">
                <a:solidFill>
                  <a:srgbClr val="7030A0"/>
                </a:solidFill>
              </a:rPr>
              <a:t>M. Michael </a:t>
            </a:r>
            <a:r>
              <a:rPr lang="en-US" sz="2000" b="1" dirty="0" err="1" smtClean="0">
                <a:solidFill>
                  <a:srgbClr val="7030A0"/>
                </a:solidFill>
              </a:rPr>
              <a:t>Gromiha</a:t>
            </a:r>
            <a:r>
              <a:rPr lang="en-US" sz="2000" dirty="0" smtClean="0">
                <a:solidFill>
                  <a:srgbClr val="7030A0"/>
                </a:solidFill>
              </a:rPr>
              <a:t>,* </a:t>
            </a:r>
            <a:r>
              <a:rPr lang="en-US" sz="2000" dirty="0" smtClean="0"/>
              <a:t>(2013) Distinct position-specific sequence features of </a:t>
            </a:r>
            <a:r>
              <a:rPr lang="en-US" sz="2000" dirty="0" err="1" smtClean="0"/>
              <a:t>hexa</a:t>
            </a:r>
            <a:r>
              <a:rPr lang="en-US" sz="2000" dirty="0" smtClean="0"/>
              <a:t>-peptides that form </a:t>
            </a:r>
            <a:r>
              <a:rPr lang="en-US" sz="2000" dirty="0" err="1" smtClean="0"/>
              <a:t>amyloid</a:t>
            </a:r>
            <a:r>
              <a:rPr lang="en-US" sz="2000" dirty="0" smtClean="0"/>
              <a:t>-fibrils: application to discriminate between </a:t>
            </a:r>
            <a:r>
              <a:rPr lang="en-US" sz="2000" dirty="0" err="1" smtClean="0"/>
              <a:t>amyloid</a:t>
            </a:r>
            <a:r>
              <a:rPr lang="en-US" sz="2000" dirty="0" smtClean="0"/>
              <a:t> fibril and amorphous β- aggregate forming peptide sequences. </a:t>
            </a:r>
            <a:r>
              <a:rPr lang="en-US" sz="2000" b="1" i="1" dirty="0" smtClean="0"/>
              <a:t>BMC Bioinformatics</a:t>
            </a:r>
            <a:r>
              <a:rPr lang="en-US" sz="2000" dirty="0" smtClean="0"/>
              <a:t> </a:t>
            </a:r>
            <a:r>
              <a:rPr lang="en-US" sz="2000" b="1" dirty="0" smtClean="0"/>
              <a:t>14</a:t>
            </a:r>
            <a:r>
              <a:rPr lang="en-US" sz="2000" dirty="0" smtClean="0"/>
              <a:t>(</a:t>
            </a:r>
            <a:r>
              <a:rPr lang="en-US" sz="2000" dirty="0" err="1" smtClean="0"/>
              <a:t>Suppl</a:t>
            </a:r>
            <a:r>
              <a:rPr lang="en-US" sz="2000" dirty="0" smtClean="0"/>
              <a:t> 8):S6 (IF: 3.02).</a:t>
            </a:r>
          </a:p>
          <a:p>
            <a:pPr algn="just" eaLnBrk="1" hangingPunct="1"/>
            <a:endParaRPr lang="en-US" sz="2000" dirty="0" smtClean="0"/>
          </a:p>
          <a:p>
            <a:pPr algn="just" eaLnBrk="1" hangingPunct="1"/>
            <a:r>
              <a:rPr lang="en-US" sz="2000" b="1" dirty="0" smtClean="0">
                <a:solidFill>
                  <a:srgbClr val="7030A0"/>
                </a:solidFill>
              </a:rPr>
              <a:t>M. Michael </a:t>
            </a:r>
            <a:r>
              <a:rPr lang="en-US" sz="2000" b="1" dirty="0" err="1" smtClean="0">
                <a:solidFill>
                  <a:srgbClr val="7030A0"/>
                </a:solidFill>
              </a:rPr>
              <a:t>Gromiha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/>
              <a:t>and R. </a:t>
            </a:r>
            <a:r>
              <a:rPr lang="en-US" sz="2000" dirty="0" err="1" smtClean="0"/>
              <a:t>Nagarajan</a:t>
            </a:r>
            <a:r>
              <a:rPr lang="en-US" sz="2000" dirty="0" smtClean="0"/>
              <a:t> (2013) Computational approaches for predicting the binding sites and understanding the recognition mechanism of protein-DNA complexes. </a:t>
            </a:r>
            <a:r>
              <a:rPr lang="en-US" sz="2000" b="1" i="1" dirty="0" smtClean="0"/>
              <a:t>Adv. Protein Chem. Str. Biol</a:t>
            </a:r>
            <a:r>
              <a:rPr lang="en-US" sz="2000" dirty="0" smtClean="0"/>
              <a:t>. </a:t>
            </a:r>
            <a:r>
              <a:rPr lang="en-US" sz="2000" b="1" dirty="0" smtClean="0"/>
              <a:t>91</a:t>
            </a:r>
            <a:r>
              <a:rPr lang="en-US" sz="2000" dirty="0" smtClean="0"/>
              <a:t>, 65-99. (IF: 3.13).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2000" b="1" dirty="0" smtClean="0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762000" cy="365125"/>
          </a:xfrm>
        </p:spPr>
        <p:txBody>
          <a:bodyPr/>
          <a:lstStyle/>
          <a:p>
            <a:pPr>
              <a:defRPr/>
            </a:pPr>
            <a:fld id="{2A8B36C5-1DD6-49B1-9830-D253A78A5120}" type="slidenum">
              <a:rPr lang="en-US" sz="1600" b="1"/>
              <a:pPr>
                <a:defRPr/>
              </a:pPr>
              <a:t>4</a:t>
            </a:fld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41D81-30A8-4A30-B62D-F1D4994BE45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243" name="Title 4"/>
          <p:cNvSpPr>
            <a:spLocks noGrp="1"/>
          </p:cNvSpPr>
          <p:nvPr>
            <p:ph type="title"/>
          </p:nvPr>
        </p:nvSpPr>
        <p:spPr>
          <a:xfrm>
            <a:off x="609600" y="12954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sz="1800" b="1" dirty="0" smtClean="0">
                <a:latin typeface="Baskerville Old Face" pitchFamily="18" charset="0"/>
              </a:rPr>
              <a:t> </a:t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800" b="1" dirty="0" smtClean="0">
                <a:latin typeface="Baskerville Old Face" pitchFamily="18" charset="0"/>
              </a:rPr>
              <a:t/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800" b="1" dirty="0" smtClean="0">
                <a:latin typeface="Baskerville Old Face" pitchFamily="18" charset="0"/>
              </a:rPr>
              <a:t/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800" b="1" dirty="0" smtClean="0">
                <a:latin typeface="Baskerville Old Face" pitchFamily="18" charset="0"/>
              </a:rPr>
              <a:t/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800" b="1" dirty="0" smtClean="0">
                <a:latin typeface="Baskerville Old Face" pitchFamily="18" charset="0"/>
              </a:rPr>
              <a:t/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800" b="1" dirty="0" smtClean="0">
                <a:latin typeface="Baskerville Old Face" pitchFamily="18" charset="0"/>
              </a:rPr>
              <a:t/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800" b="1" dirty="0" smtClean="0">
                <a:latin typeface="Baskerville Old Face" pitchFamily="18" charset="0"/>
              </a:rPr>
              <a:t/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800" b="1" dirty="0" smtClean="0">
                <a:latin typeface="Baskerville Old Face" pitchFamily="18" charset="0"/>
              </a:rPr>
              <a:t/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800" b="1" dirty="0" smtClean="0">
                <a:latin typeface="Baskerville Old Face" pitchFamily="18" charset="0"/>
              </a:rPr>
              <a:t/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800" b="1" dirty="0" smtClean="0">
                <a:latin typeface="Baskerville Old Face" pitchFamily="18" charset="0"/>
              </a:rPr>
              <a:t/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800" b="1" dirty="0" smtClean="0">
                <a:latin typeface="Baskerville Old Face" pitchFamily="18" charset="0"/>
              </a:rPr>
              <a:t/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800" b="1" dirty="0" smtClean="0">
                <a:latin typeface="Baskerville Old Face" pitchFamily="18" charset="0"/>
              </a:rPr>
              <a:t/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800" b="1" dirty="0" smtClean="0">
                <a:latin typeface="Baskerville Old Face" pitchFamily="18" charset="0"/>
              </a:rPr>
              <a:t/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800" b="1" dirty="0" smtClean="0">
                <a:latin typeface="Baskerville Old Face" pitchFamily="18" charset="0"/>
              </a:rPr>
              <a:t/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800" b="1" dirty="0" smtClean="0">
                <a:latin typeface="Baskerville Old Face" pitchFamily="18" charset="0"/>
              </a:rPr>
              <a:t/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800" b="1" dirty="0" smtClean="0">
                <a:latin typeface="Baskerville Old Face" pitchFamily="18" charset="0"/>
              </a:rPr>
              <a:t/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800" b="1" dirty="0" smtClean="0">
                <a:latin typeface="Baskerville Old Face" pitchFamily="18" charset="0"/>
              </a:rPr>
              <a:t/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800" b="1" dirty="0" smtClean="0">
                <a:latin typeface="Baskerville Old Face" pitchFamily="18" charset="0"/>
              </a:rPr>
              <a:t/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800" b="1" dirty="0" smtClean="0">
                <a:latin typeface="Baskerville Old Face" pitchFamily="18" charset="0"/>
              </a:rPr>
              <a:t/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800" b="1" dirty="0" smtClean="0">
                <a:latin typeface="Baskerville Old Face" pitchFamily="18" charset="0"/>
              </a:rPr>
              <a:t/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800" b="1" dirty="0" smtClean="0">
                <a:latin typeface="Baskerville Old Face" pitchFamily="18" charset="0"/>
              </a:rPr>
              <a:t/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800" b="1" dirty="0" smtClean="0">
                <a:latin typeface="Baskerville Old Face" pitchFamily="18" charset="0"/>
              </a:rPr>
              <a:t/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800" b="1" dirty="0" smtClean="0">
                <a:latin typeface="Baskerville Old Face" pitchFamily="18" charset="0"/>
              </a:rPr>
              <a:t/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800" b="1" dirty="0" smtClean="0">
                <a:latin typeface="Baskerville Old Face" pitchFamily="18" charset="0"/>
              </a:rPr>
              <a:t/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800" b="1" dirty="0" smtClean="0">
                <a:latin typeface="Baskerville Old Face" pitchFamily="18" charset="0"/>
              </a:rPr>
              <a:t/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800" b="1" dirty="0" smtClean="0">
                <a:latin typeface="Baskerville Old Face" pitchFamily="18" charset="0"/>
              </a:rPr>
              <a:t/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800" b="1" dirty="0" smtClean="0">
                <a:latin typeface="Baskerville Old Face" pitchFamily="18" charset="0"/>
              </a:rPr>
              <a:t/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800" b="1" dirty="0" smtClean="0">
                <a:latin typeface="Baskerville Old Face" pitchFamily="18" charset="0"/>
              </a:rPr>
              <a:t/>
            </a:r>
            <a:br>
              <a:rPr lang="en-US" sz="1800" b="1" dirty="0" smtClean="0">
                <a:latin typeface="Baskerville Old Face" pitchFamily="18" charset="0"/>
              </a:rPr>
            </a:br>
            <a:r>
              <a:rPr lang="en-US" sz="1600" b="1" dirty="0" smtClean="0">
                <a:solidFill>
                  <a:srgbClr val="002060"/>
                </a:solidFill>
                <a:latin typeface="+mn-lt"/>
              </a:rPr>
              <a:t>SHORT-TERM COURSE / WORKSHOPS/ SEMINARS/ SYMPOSIA/CONFERENCE ORGANISED BY THE FACULTY MEMBERS</a:t>
            </a:r>
            <a:br>
              <a:rPr lang="en-US" sz="1600" b="1" dirty="0" smtClean="0">
                <a:solidFill>
                  <a:srgbClr val="002060"/>
                </a:solidFill>
                <a:latin typeface="+mn-lt"/>
              </a:rPr>
            </a:br>
            <a:r>
              <a:rPr lang="en-US" sz="1600" b="1" dirty="0" smtClean="0">
                <a:solidFill>
                  <a:srgbClr val="002060"/>
                </a:solidFill>
                <a:latin typeface="+mn-lt"/>
              </a:rPr>
              <a:t> </a:t>
            </a:r>
            <a:br>
              <a:rPr lang="en-US" sz="1600" b="1" dirty="0" smtClean="0">
                <a:solidFill>
                  <a:srgbClr val="002060"/>
                </a:solidFill>
                <a:latin typeface="+mn-lt"/>
              </a:rPr>
            </a:br>
            <a:r>
              <a:rPr lang="en-US" sz="1600" b="1" dirty="0" smtClean="0">
                <a:solidFill>
                  <a:srgbClr val="002060"/>
                </a:solidFill>
                <a:latin typeface="+mn-lt"/>
              </a:rPr>
              <a:t>SEMINAR:</a:t>
            </a:r>
            <a:r>
              <a:rPr lang="en-US" sz="1600" b="1" dirty="0" smtClean="0">
                <a:latin typeface="Arial Narrow" pitchFamily="34" charset="0"/>
              </a:rPr>
              <a:t/>
            </a:r>
            <a:br>
              <a:rPr lang="en-US" sz="1600" b="1" dirty="0" smtClean="0">
                <a:latin typeface="Arial Narrow" pitchFamily="34" charset="0"/>
              </a:rPr>
            </a:br>
            <a:endParaRPr lang="en-US" sz="1600" dirty="0" smtClean="0"/>
          </a:p>
        </p:txBody>
      </p:sp>
      <p:graphicFrame>
        <p:nvGraphicFramePr>
          <p:cNvPr id="8" name="Group 163"/>
          <p:cNvGraphicFramePr>
            <a:graphicFrameLocks noGrp="1"/>
          </p:cNvGraphicFramePr>
          <p:nvPr>
            <p:ph type="tbl" idx="1"/>
          </p:nvPr>
        </p:nvGraphicFramePr>
        <p:xfrm>
          <a:off x="76200" y="2438400"/>
          <a:ext cx="8915400" cy="3672702"/>
        </p:xfrm>
        <a:graphic>
          <a:graphicData uri="http://schemas.openxmlformats.org/drawingml/2006/table">
            <a:tbl>
              <a:tblPr/>
              <a:tblGrid>
                <a:gridCol w="381000"/>
                <a:gridCol w="2133600"/>
                <a:gridCol w="2362200"/>
                <a:gridCol w="2743200"/>
                <a:gridCol w="1295400"/>
              </a:tblGrid>
              <a:tr h="496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S.N.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Coordinator(s)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Delivered by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Period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02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Dr. </a:t>
                      </a:r>
                      <a:r>
                        <a:rPr lang="en-US" sz="1800" dirty="0" err="1" smtClean="0"/>
                        <a:t>Karthik</a:t>
                      </a:r>
                      <a:r>
                        <a:rPr lang="en-US" sz="1800" dirty="0" smtClean="0"/>
                        <a:t> Raman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smtClean="0"/>
                        <a:t>Photodynamic agents with anti-metastatic </a:t>
                      </a:r>
                      <a:r>
                        <a:rPr lang="en-US" sz="1800" dirty="0" smtClean="0"/>
                        <a:t>activities”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smtClean="0"/>
                        <a:t>Dr. </a:t>
                      </a:r>
                      <a:r>
                        <a:rPr lang="en-US" sz="1800" dirty="0" err="1" smtClean="0"/>
                        <a:t>Bala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Yeshwanth</a:t>
                      </a:r>
                      <a:r>
                        <a:rPr lang="en-US" sz="1800" dirty="0" smtClean="0"/>
                        <a:t> Ram </a:t>
                      </a:r>
                      <a:r>
                        <a:rPr lang="en-US" sz="1800" dirty="0" err="1" smtClean="0"/>
                        <a:t>Vummidi</a:t>
                      </a:r>
                      <a:r>
                        <a:rPr lang="en-US" sz="1800" dirty="0" smtClean="0"/>
                        <a:t>, from the University of Zurich, Switzerland,</a:t>
                      </a:r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600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dirty="0" smtClean="0"/>
                        <a:t>25/06/2013  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22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Dr. </a:t>
                      </a:r>
                      <a:r>
                        <a:rPr lang="en-US" sz="1800" dirty="0" err="1" smtClean="0"/>
                        <a:t>Athi</a:t>
                      </a:r>
                      <a:r>
                        <a:rPr lang="en-US" sz="1800" dirty="0" smtClean="0"/>
                        <a:t> Narayanan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dirty="0" smtClean="0"/>
                        <a:t>"Identification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of chemicals and pathways targeting intracellular </a:t>
                      </a:r>
                      <a:r>
                        <a:rPr lang="en-US" sz="1800" dirty="0" err="1" smtClean="0"/>
                        <a:t>mycobacteria</a:t>
                      </a:r>
                      <a:r>
                        <a:rPr lang="en-US" sz="1800" dirty="0" smtClean="0"/>
                        <a:t> by modulating the </a:t>
                      </a:r>
                      <a:r>
                        <a:rPr lang="en-US" sz="1800" dirty="0" smtClean="0"/>
                        <a:t>host”</a:t>
                      </a:r>
                      <a:r>
                        <a:rPr lang="en-US" sz="1800" dirty="0" smtClean="0"/>
                        <a:t/>
                      </a:r>
                      <a:br>
                        <a:rPr lang="en-US" sz="1800" dirty="0" smtClean="0"/>
                      </a:br>
                      <a:endParaRPr kumimoji="0" lang="en-US" sz="15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dirty="0" smtClean="0"/>
                        <a:t>Dr.  </a:t>
                      </a:r>
                      <a:r>
                        <a:rPr lang="en-US" dirty="0" err="1" smtClean="0"/>
                        <a:t>Varadharajan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Sundaramurthy</a:t>
                      </a:r>
                      <a:r>
                        <a:rPr lang="en-US" sz="1800" dirty="0" smtClean="0"/>
                        <a:t>, </a:t>
                      </a:r>
                      <a:endParaRPr lang="en-US" sz="1800" dirty="0" smtClean="0"/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dirty="0" smtClean="0"/>
                        <a:t>currently </a:t>
                      </a:r>
                      <a:r>
                        <a:rPr lang="en-US" sz="1800" dirty="0" smtClean="0"/>
                        <a:t>a post-doctoral fellow at the Max Planck Institute (MPI-CBG), Germany,</a:t>
                      </a:r>
                      <a:endParaRPr kumimoji="0" lang="en-US" sz="15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400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400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dirty="0" smtClean="0"/>
                        <a:t>26/06/2013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NO. OF RESEARCH SCHOLARS ON ROLL: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5288D-8188-4679-BC85-86E879568F9E}" type="slidenum">
              <a:rPr lang="en-US" sz="1600" b="1"/>
              <a:pPr>
                <a:defRPr/>
              </a:pPr>
              <a:t>6</a:t>
            </a:fld>
            <a:endParaRPr lang="en-US" sz="1600" b="1" dirty="0"/>
          </a:p>
        </p:txBody>
      </p:sp>
      <p:graphicFrame>
        <p:nvGraphicFramePr>
          <p:cNvPr id="85064" name="Group 72"/>
          <p:cNvGraphicFramePr>
            <a:graphicFrameLocks noGrp="1"/>
          </p:cNvGraphicFramePr>
          <p:nvPr/>
        </p:nvGraphicFramePr>
        <p:xfrm>
          <a:off x="762000" y="1981200"/>
          <a:ext cx="6858000" cy="2209800"/>
        </p:xfrm>
        <a:graphic>
          <a:graphicData uri="http://schemas.openxmlformats.org/drawingml/2006/table">
            <a:tbl>
              <a:tblPr/>
              <a:tblGrid>
                <a:gridCol w="1108075"/>
                <a:gridCol w="2147888"/>
                <a:gridCol w="3602037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S.No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Programme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No. of Scholars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M.S.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Ph.D.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6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200" b="1" dirty="0" smtClean="0">
                <a:solidFill>
                  <a:srgbClr val="002060"/>
                </a:solidFill>
                <a:latin typeface="+mn-lt"/>
              </a:rPr>
              <a:t>CUMULATIVE NUMBER OF M.S. / PH.D. AWARDED / ADMITTED FOR THE CURRENT ACADEMIC YEAR:</a:t>
            </a:r>
          </a:p>
        </p:txBody>
      </p:sp>
      <p:graphicFrame>
        <p:nvGraphicFramePr>
          <p:cNvPr id="281632" name="Group 32"/>
          <p:cNvGraphicFramePr>
            <a:graphicFrameLocks noGrp="1"/>
          </p:cNvGraphicFramePr>
          <p:nvPr>
            <p:ph type="tbl" idx="1"/>
          </p:nvPr>
        </p:nvGraphicFramePr>
        <p:xfrm>
          <a:off x="457200" y="2209800"/>
          <a:ext cx="8077200" cy="3925824"/>
        </p:xfrm>
        <a:graphic>
          <a:graphicData uri="http://schemas.openxmlformats.org/drawingml/2006/table">
            <a:tbl>
              <a:tblPr/>
              <a:tblGrid>
                <a:gridCol w="5410200"/>
                <a:gridCol w="266700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</a:rPr>
                        <a:t>No. of Ph.D. awarded 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</a:rPr>
                        <a:t>(after July 2012)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(will reach 15)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</a:rPr>
                        <a:t>No. of M.S. awarded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</a:rPr>
                        <a:t>(after July 2012)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Nil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</a:rPr>
                        <a:t>No of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</a:rPr>
                        <a:t>Ph.D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</a:rPr>
                        <a:t> admitted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</a:rPr>
                        <a:t>Jan. - June 2013)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14+2*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(*Up gradation)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</a:rPr>
                        <a:t>No of MS admitted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</a:rPr>
                        <a:t>Jan. - 30 June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</a:rPr>
                        <a:t>2013)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1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762000" cy="365125"/>
          </a:xfrm>
        </p:spPr>
        <p:txBody>
          <a:bodyPr/>
          <a:lstStyle/>
          <a:p>
            <a:pPr>
              <a:defRPr/>
            </a:pPr>
            <a:fld id="{E7877B31-E8D1-436C-A22B-4CC33D7445F1}" type="slidenum">
              <a:rPr lang="en-US" sz="1600" b="1"/>
              <a:pPr>
                <a:defRPr/>
              </a:pPr>
              <a:t>7</a:t>
            </a:fld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2400" dirty="0" smtClean="0">
                <a:latin typeface="Arial Narrow" pitchFamily="34" charset="0"/>
              </a:rPr>
              <a:t/>
            </a:r>
            <a:br>
              <a:rPr lang="en-US" sz="2400" dirty="0" smtClean="0">
                <a:latin typeface="Arial Narrow" pitchFamily="34" charset="0"/>
              </a:rPr>
            </a:br>
            <a:r>
              <a:rPr lang="en-US" sz="2400" dirty="0" smtClean="0">
                <a:latin typeface="Arial Narrow" pitchFamily="34" charset="0"/>
              </a:rPr>
              <a:t/>
            </a:r>
            <a:br>
              <a:rPr lang="en-US" sz="2400" dirty="0" smtClean="0">
                <a:latin typeface="Arial Narrow" pitchFamily="34" charset="0"/>
              </a:rPr>
            </a:br>
            <a:r>
              <a:rPr lang="en-US" sz="2400" dirty="0" smtClean="0">
                <a:latin typeface="Arial Narrow" pitchFamily="34" charset="0"/>
              </a:rPr>
              <a:t/>
            </a:r>
            <a:br>
              <a:rPr lang="en-US" sz="2400" dirty="0" smtClean="0">
                <a:latin typeface="Arial Narrow" pitchFamily="34" charset="0"/>
              </a:rPr>
            </a:br>
            <a:r>
              <a:rPr lang="en-US" sz="2400" dirty="0" smtClean="0">
                <a:latin typeface="Arial Narrow" pitchFamily="34" charset="0"/>
              </a:rPr>
              <a:t/>
            </a:r>
            <a:br>
              <a:rPr lang="en-US" sz="2400" dirty="0" smtClean="0">
                <a:latin typeface="Arial Narrow" pitchFamily="34" charset="0"/>
              </a:rPr>
            </a:br>
            <a:r>
              <a:rPr lang="en-US" sz="2400" dirty="0" smtClean="0">
                <a:latin typeface="Arial Narrow" pitchFamily="34" charset="0"/>
              </a:rPr>
              <a:t/>
            </a:r>
            <a:br>
              <a:rPr lang="en-US" sz="2400" dirty="0" smtClean="0">
                <a:latin typeface="Arial Narrow" pitchFamily="34" charset="0"/>
              </a:rPr>
            </a:br>
            <a:r>
              <a:rPr lang="en-US" sz="2400" dirty="0" smtClean="0">
                <a:latin typeface="Arial Narrow" pitchFamily="34" charset="0"/>
              </a:rPr>
              <a:t/>
            </a:r>
            <a:br>
              <a:rPr lang="en-US" sz="2400" dirty="0" smtClean="0">
                <a:latin typeface="Arial Narrow" pitchFamily="34" charset="0"/>
              </a:rPr>
            </a:br>
            <a:r>
              <a:rPr lang="en-US" sz="2400" dirty="0" smtClean="0">
                <a:latin typeface="Arial Narrow" pitchFamily="34" charset="0"/>
              </a:rPr>
              <a:t/>
            </a:r>
            <a:br>
              <a:rPr lang="en-US" sz="2400" dirty="0" smtClean="0">
                <a:latin typeface="Arial Narrow" pitchFamily="34" charset="0"/>
              </a:rPr>
            </a:br>
            <a:r>
              <a:rPr lang="en-US" sz="2400" dirty="0" smtClean="0">
                <a:latin typeface="Arial Narrow" pitchFamily="34" charset="0"/>
              </a:rPr>
              <a:t/>
            </a:r>
            <a:br>
              <a:rPr lang="en-US" sz="2400" dirty="0" smtClean="0">
                <a:latin typeface="Arial Narrow" pitchFamily="34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Arial Narrow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en-US" sz="2100" b="1" dirty="0" smtClean="0">
                <a:solidFill>
                  <a:srgbClr val="002060"/>
                </a:solidFill>
                <a:latin typeface="Baskerville Old Face" pitchFamily="18" charset="0"/>
              </a:rPr>
              <a:t>STATEMENT OF RECURRING AND NON-RECURRING ALLOCATION AND STATUS OF EXPENSES INCURRED:</a:t>
            </a: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endParaRPr lang="en-US" dirty="0" smtClean="0">
              <a:latin typeface="Baskerville Old Face" pitchFamily="18" charset="0"/>
            </a:endParaRPr>
          </a:p>
        </p:txBody>
      </p:sp>
      <p:graphicFrame>
        <p:nvGraphicFramePr>
          <p:cNvPr id="86085" name="Group 69"/>
          <p:cNvGraphicFramePr>
            <a:graphicFrameLocks noGrp="1"/>
          </p:cNvGraphicFramePr>
          <p:nvPr>
            <p:ph type="tbl" idx="1"/>
          </p:nvPr>
        </p:nvGraphicFramePr>
        <p:xfrm>
          <a:off x="609600" y="1752600"/>
          <a:ext cx="7696200" cy="3892551"/>
        </p:xfrm>
        <a:graphic>
          <a:graphicData uri="http://schemas.openxmlformats.org/drawingml/2006/table">
            <a:tbl>
              <a:tblPr/>
              <a:tblGrid>
                <a:gridCol w="1981200"/>
                <a:gridCol w="2743200"/>
                <a:gridCol w="2971800"/>
              </a:tblGrid>
              <a:tr h="941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Recurring</a:t>
                      </a:r>
                      <a:b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(Rs. in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Lakhs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Non-Recurring</a:t>
                      </a:r>
                      <a:b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(Rs. in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Lakhs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4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Allocation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4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Expenses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2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Balance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E219-8EDD-4FF9-A221-DBF4BCFA5895}" type="slidenum">
              <a:rPr lang="en-US" sz="1600" b="1"/>
              <a:pPr>
                <a:defRPr/>
              </a:pPr>
              <a:t>8</a:t>
            </a:fld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2400" b="1" smtClean="0">
                <a:solidFill>
                  <a:srgbClr val="002060"/>
                </a:solidFill>
                <a:latin typeface="Baskerville Old Face" pitchFamily="18" charset="0"/>
              </a:rPr>
              <a:t>VISIT OF FACULTY TO OTHER INSTITUTIONS:</a:t>
            </a:r>
          </a:p>
        </p:txBody>
      </p:sp>
      <p:graphicFrame>
        <p:nvGraphicFramePr>
          <p:cNvPr id="20507" name="Group 27"/>
          <p:cNvGraphicFramePr>
            <a:graphicFrameLocks noGrp="1"/>
          </p:cNvGraphicFramePr>
          <p:nvPr>
            <p:ph type="tbl" idx="1"/>
          </p:nvPr>
        </p:nvGraphicFramePr>
        <p:xfrm>
          <a:off x="304800" y="2057400"/>
          <a:ext cx="8458200" cy="2081784"/>
        </p:xfrm>
        <a:graphic>
          <a:graphicData uri="http://schemas.openxmlformats.org/drawingml/2006/table">
            <a:tbl>
              <a:tblPr/>
              <a:tblGrid>
                <a:gridCol w="914400"/>
                <a:gridCol w="2590800"/>
                <a:gridCol w="2133600"/>
                <a:gridCol w="28194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askerville Old Face" pitchFamily="18" charset="0"/>
                        </a:rPr>
                        <a:t>S.No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askerville Old Face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askerville Old Face" pitchFamily="18" charset="0"/>
                        </a:rPr>
                        <a:t>Name of Faculty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askerville Old Face" pitchFamily="18" charset="0"/>
                        </a:rPr>
                        <a:t>Purpose of Visit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askerville Old Face" pitchFamily="18" charset="0"/>
                        </a:rPr>
                        <a:t>Name of the Institute, 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askerville Old Face" pitchFamily="18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askerville Old Face" pitchFamily="18" charset="0"/>
                        </a:rPr>
                        <a:t>Date of Visit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 M. Michael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Gromiha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 visit and delivering invited</a:t>
                      </a:r>
                      <a:r>
                        <a:rPr kumimoji="0"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lectures.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Chuo University,</a:t>
                      </a:r>
                      <a:r>
                        <a:rPr kumimoji="0"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Tokyo, </a:t>
                      </a:r>
                      <a:r>
                        <a:rPr kumimoji="0"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Japan. </a:t>
                      </a:r>
                      <a:endParaRPr kumimoji="0" lang="en-US" sz="1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( 20</a:t>
                      </a:r>
                      <a:r>
                        <a:rPr kumimoji="0" lang="en-US" sz="18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May – 10</a:t>
                      </a:r>
                      <a:r>
                        <a:rPr kumimoji="0" lang="en-US" sz="18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June 2013)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B5F15-93B5-4C3E-8DFF-4658E24C6472}" type="slidenum">
              <a:rPr lang="en-US" sz="1600" b="1"/>
              <a:pPr>
                <a:defRPr/>
              </a:pPr>
              <a:t>9</a:t>
            </a:fld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1887</TotalTime>
  <Words>476</Words>
  <Application>Microsoft Office PowerPoint</Application>
  <PresentationFormat>On-screen Show (4:3)</PresentationFormat>
  <Paragraphs>119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   </vt:lpstr>
      <vt:lpstr>ACHIEVEMENTS OF FACULTY:</vt:lpstr>
      <vt:lpstr>SPONSORED PROJECTS:</vt:lpstr>
      <vt:lpstr>PAPERS PUBLISHED IN JOURNALS (IMPACT FACTOR, IF AVAILABLE) AND CONFERENCES:</vt:lpstr>
      <vt:lpstr>                             SHORT-TERM COURSE / WORKSHOPS/ SEMINARS/ SYMPOSIA/CONFERENCE ORGANISED BY THE FACULTY MEMBERS   SEMINAR: </vt:lpstr>
      <vt:lpstr>NO. OF RESEARCH SCHOLARS ON ROLL:</vt:lpstr>
      <vt:lpstr>CUMULATIVE NUMBER OF M.S. / PH.D. AWARDED / ADMITTED FOR THE CURRENT ACADEMIC YEAR:</vt:lpstr>
      <vt:lpstr>         STATEMENT OF RECURRING AND NON-RECURRING ALLOCATION AND STATUS OF EXPENSES INCURRED: </vt:lpstr>
      <vt:lpstr>VISIT OF FACULTY TO OTHER INSTITUTIONS:</vt:lpstr>
      <vt:lpstr>Slide 10</vt:lpstr>
    </vt:vector>
  </TitlesOfParts>
  <Company>IITM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Mechanical Engineering, IIT Madras HoDs Meeting for the Month of ________________   1.  New Courses proposed (if any):</dc:title>
  <dc:creator>VG</dc:creator>
  <cp:lastModifiedBy>Siva</cp:lastModifiedBy>
  <cp:revision>275</cp:revision>
  <dcterms:created xsi:type="dcterms:W3CDTF">2005-02-02T05:05:36Z</dcterms:created>
  <dcterms:modified xsi:type="dcterms:W3CDTF">2013-07-01T12:00:58Z</dcterms:modified>
</cp:coreProperties>
</file>